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49" r:id="rId4"/>
    <p:sldId id="375" r:id="rId5"/>
    <p:sldId id="350" r:id="rId6"/>
    <p:sldId id="368" r:id="rId7"/>
    <p:sldId id="376" r:id="rId8"/>
    <p:sldId id="391" r:id="rId9"/>
    <p:sldId id="353" r:id="rId10"/>
    <p:sldId id="354" r:id="rId11"/>
    <p:sldId id="388" r:id="rId12"/>
    <p:sldId id="378" r:id="rId13"/>
    <p:sldId id="380" r:id="rId14"/>
    <p:sldId id="381" r:id="rId15"/>
    <p:sldId id="382" r:id="rId16"/>
    <p:sldId id="384" r:id="rId17"/>
    <p:sldId id="385" r:id="rId18"/>
    <p:sldId id="386" r:id="rId19"/>
    <p:sldId id="387" r:id="rId20"/>
    <p:sldId id="370" r:id="rId21"/>
    <p:sldId id="389" r:id="rId22"/>
    <p:sldId id="390" r:id="rId23"/>
    <p:sldId id="35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E1"/>
    <a:srgbClr val="CE532A"/>
    <a:srgbClr val="698133"/>
    <a:srgbClr val="FABE2C"/>
    <a:srgbClr val="E3692C"/>
    <a:srgbClr val="FFC645"/>
    <a:srgbClr val="055354"/>
    <a:srgbClr val="EF3D31"/>
    <a:srgbClr val="116336"/>
    <a:srgbClr val="167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9"/>
    <p:restoredTop sz="78722"/>
  </p:normalViewPr>
  <p:slideViewPr>
    <p:cSldViewPr snapToGrid="0">
      <p:cViewPr varScale="1">
        <p:scale>
          <a:sx n="93" d="100"/>
          <a:sy n="93" d="100"/>
        </p:scale>
        <p:origin x="2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F3D31"/>
            </a:solidFill>
            <a:ln>
              <a:solidFill>
                <a:schemeClr val="accent6"/>
              </a:solidFill>
            </a:ln>
          </c:spPr>
          <c:dPt>
            <c:idx val="0"/>
            <c:bubble3D val="0"/>
            <c:spPr>
              <a:solidFill>
                <a:srgbClr val="EF3D31"/>
              </a:solidFill>
              <a:ln w="6985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4A-D142-83CF-4FB09AC19675}"/>
              </c:ext>
            </c:extLst>
          </c:dPt>
          <c:dPt>
            <c:idx val="1"/>
            <c:bubble3D val="0"/>
            <c:spPr>
              <a:solidFill>
                <a:srgbClr val="167E45"/>
              </a:solidFill>
              <a:ln w="25400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4A-D142-83CF-4FB09AC19675}"/>
              </c:ext>
            </c:extLst>
          </c:dPt>
          <c:dPt>
            <c:idx val="2"/>
            <c:bubble3D val="0"/>
            <c:spPr>
              <a:solidFill>
                <a:srgbClr val="EF3D31"/>
              </a:solidFill>
              <a:ln w="19050"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E4A-D142-83CF-4FB09AC19675}"/>
              </c:ext>
            </c:extLst>
          </c:dPt>
          <c:dLbls>
            <c:dLbl>
              <c:idx val="0"/>
              <c:layout>
                <c:manualLayout>
                  <c:x val="-0.11763150542579505"/>
                  <c:y val="-0.3122838952860327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23D1E4D-FD3E-8648-8C36-A8AFC74F5B9A}" type="CATEGORYNAME">
                      <a:rPr lang="en-US" sz="2000" b="1" i="0">
                        <a:solidFill>
                          <a:schemeClr val="bg1"/>
                        </a:solidFill>
                        <a:latin typeface="Montserrat SemiBold" pitchFamily="2" charset="77"/>
                      </a:rPr>
                      <a:pPr>
                        <a:defRPr sz="2000"/>
                      </a:pPr>
                      <a:t>[CATEGORY NAME]</a:t>
                    </a:fld>
                    <a:r>
                      <a:rPr lang="en-US" sz="2000" b="1" i="0" baseline="0" dirty="0">
                        <a:solidFill>
                          <a:schemeClr val="bg1"/>
                        </a:solidFill>
                        <a:latin typeface="Montserrat SemiBold" pitchFamily="2" charset="77"/>
                      </a:rPr>
                      <a:t>
</a:t>
                    </a:r>
                    <a:fld id="{ED5B4911-F2A3-B546-A04F-5E3F641587FC}" type="PERCENTAGE">
                      <a:rPr lang="en-US" sz="2000" b="1" i="0" baseline="0">
                        <a:solidFill>
                          <a:schemeClr val="bg1"/>
                        </a:solidFill>
                        <a:latin typeface="Montserrat SemiBold" pitchFamily="2" charset="77"/>
                      </a:rPr>
                      <a:pPr>
                        <a:defRPr sz="2000"/>
                      </a:pPr>
                      <a:t>[PERCENTAGE]</a:t>
                    </a:fld>
                    <a:endParaRPr lang="en-US" sz="2000" b="1" i="0" baseline="0" dirty="0">
                      <a:solidFill>
                        <a:schemeClr val="bg1"/>
                      </a:solidFill>
                      <a:latin typeface="Montserrat SemiBold" pitchFamily="2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0951420766081"/>
                      <c:h val="0.270308212094049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E4A-D142-83CF-4FB09AC19675}"/>
                </c:ext>
              </c:extLst>
            </c:dLbl>
            <c:dLbl>
              <c:idx val="1"/>
              <c:layout>
                <c:manualLayout>
                  <c:x val="0.20796193029877424"/>
                  <c:y val="0.135926791919641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D93EA3D-566B-264F-9B0D-79AC4B0E03CC}" type="CATEGORYNAME">
                      <a:rPr lang="en-US" sz="2000" b="1" i="0" smtClean="0">
                        <a:solidFill>
                          <a:schemeClr val="bg1"/>
                        </a:solidFill>
                        <a:latin typeface="Montserrat SemiBold" pitchFamily="2" charset="77"/>
                      </a:rPr>
                      <a:pPr>
                        <a:defRPr sz="2000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230017670488395"/>
                      <c:h val="0.237540747859952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E4A-D142-83CF-4FB09AC19675}"/>
                </c:ext>
              </c:extLst>
            </c:dLbl>
            <c:dLbl>
              <c:idx val="2"/>
              <c:layout>
                <c:manualLayout>
                  <c:x val="0.4695146466310266"/>
                  <c:y val="7.2973407800686302E-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83356587814761"/>
                      <c:h val="0.2368424923579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1E4A-D142-83CF-4FB09AC196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Failed AI Projects</c:v>
                </c:pt>
                <c:pt idx="1">
                  <c:v>Successful AI projects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4A-D142-83CF-4FB09AC1967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766AF-0999-1C4C-B0BF-DBA747C9D539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9FFCDC-6678-834C-8D8F-CE0457B01ED9}">
      <dgm:prSet phldrT="[Text]"/>
      <dgm:spPr/>
      <dgm:t>
        <a:bodyPr/>
        <a:lstStyle/>
        <a:p>
          <a:r>
            <a:rPr lang="en-US" dirty="0"/>
            <a:t>Artifacts</a:t>
          </a:r>
        </a:p>
      </dgm:t>
    </dgm:pt>
    <dgm:pt modelId="{1AFE6BAE-8FBD-044D-A39C-0315A0FB9CAA}" type="parTrans" cxnId="{36B91398-08B6-004B-8681-A1FE1D4CAE7E}">
      <dgm:prSet/>
      <dgm:spPr/>
      <dgm:t>
        <a:bodyPr/>
        <a:lstStyle/>
        <a:p>
          <a:endParaRPr lang="en-US"/>
        </a:p>
      </dgm:t>
    </dgm:pt>
    <dgm:pt modelId="{F4DD1B4E-CE37-2A4B-B722-EE970BE93613}" type="sibTrans" cxnId="{36B91398-08B6-004B-8681-A1FE1D4CAE7E}">
      <dgm:prSet/>
      <dgm:spPr/>
      <dgm:t>
        <a:bodyPr/>
        <a:lstStyle/>
        <a:p>
          <a:endParaRPr lang="en-US"/>
        </a:p>
      </dgm:t>
    </dgm:pt>
    <dgm:pt modelId="{846B47A3-DE70-4A4A-9818-76D4E193AA45}">
      <dgm:prSet phldrT="[Text]"/>
      <dgm:spPr/>
      <dgm:t>
        <a:bodyPr/>
        <a:lstStyle/>
        <a:p>
          <a:r>
            <a:rPr lang="en-US" dirty="0"/>
            <a:t>Measurements</a:t>
          </a:r>
        </a:p>
      </dgm:t>
    </dgm:pt>
    <dgm:pt modelId="{A121D3B4-3840-0D42-8D92-98A6ADD10F14}" type="parTrans" cxnId="{48F9258B-DF5B-A44E-ACA2-844302857A82}">
      <dgm:prSet/>
      <dgm:spPr/>
      <dgm:t>
        <a:bodyPr/>
        <a:lstStyle/>
        <a:p>
          <a:endParaRPr lang="en-US"/>
        </a:p>
      </dgm:t>
    </dgm:pt>
    <dgm:pt modelId="{56859F80-12EF-EA4B-9900-626F12701E96}" type="sibTrans" cxnId="{48F9258B-DF5B-A44E-ACA2-844302857A82}">
      <dgm:prSet/>
      <dgm:spPr/>
      <dgm:t>
        <a:bodyPr/>
        <a:lstStyle/>
        <a:p>
          <a:endParaRPr lang="en-US"/>
        </a:p>
      </dgm:t>
    </dgm:pt>
    <dgm:pt modelId="{6C079BA6-B607-E140-9B48-473B66A58910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2959637F-6445-894A-ABE3-74B3B4C2322A}" type="parTrans" cxnId="{EE994F7A-9F5A-2441-94E6-47E6129C7CC7}">
      <dgm:prSet/>
      <dgm:spPr/>
      <dgm:t>
        <a:bodyPr/>
        <a:lstStyle/>
        <a:p>
          <a:endParaRPr lang="en-US"/>
        </a:p>
      </dgm:t>
    </dgm:pt>
    <dgm:pt modelId="{9BB6CCA6-FE6E-7849-87E3-731B54E4DCA1}" type="sibTrans" cxnId="{EE994F7A-9F5A-2441-94E6-47E6129C7CC7}">
      <dgm:prSet/>
      <dgm:spPr/>
      <dgm:t>
        <a:bodyPr/>
        <a:lstStyle/>
        <a:p>
          <a:endParaRPr lang="en-US"/>
        </a:p>
      </dgm:t>
    </dgm:pt>
    <dgm:pt modelId="{A7AD7D6B-DBC6-1E46-9F8E-F9086A173885}">
      <dgm:prSet phldrT="[Text]"/>
      <dgm:spPr/>
      <dgm:t>
        <a:bodyPr/>
        <a:lstStyle/>
        <a:p>
          <a:r>
            <a:rPr lang="en-US" dirty="0"/>
            <a:t>Security, Operations, and Governance</a:t>
          </a:r>
        </a:p>
      </dgm:t>
    </dgm:pt>
    <dgm:pt modelId="{837D3846-C44A-4F4B-A71C-6509E7F3F0F6}" type="parTrans" cxnId="{A0657342-830E-8B40-84CB-3450975C96A0}">
      <dgm:prSet/>
      <dgm:spPr/>
      <dgm:t>
        <a:bodyPr/>
        <a:lstStyle/>
        <a:p>
          <a:endParaRPr lang="en-US"/>
        </a:p>
      </dgm:t>
    </dgm:pt>
    <dgm:pt modelId="{48A0CFBE-D6D5-C64F-8C15-E1A53C7BFDF8}" type="sibTrans" cxnId="{A0657342-830E-8B40-84CB-3450975C96A0}">
      <dgm:prSet/>
      <dgm:spPr/>
      <dgm:t>
        <a:bodyPr/>
        <a:lstStyle/>
        <a:p>
          <a:endParaRPr lang="en-US"/>
        </a:p>
      </dgm:t>
    </dgm:pt>
    <dgm:pt modelId="{5A75C906-4BBC-D84A-90F9-35336E6672E0}">
      <dgm:prSet phldrT="[Text]"/>
      <dgm:spPr/>
      <dgm:t>
        <a:bodyPr/>
        <a:lstStyle/>
        <a:p>
          <a:r>
            <a:rPr lang="en-US" dirty="0"/>
            <a:t>Data and Engineering</a:t>
          </a:r>
        </a:p>
      </dgm:t>
    </dgm:pt>
    <dgm:pt modelId="{8C41F773-EF43-5A40-9228-3B4D5C2D24C0}" type="parTrans" cxnId="{A05D63E5-2E90-D14F-8ECF-B937F528569F}">
      <dgm:prSet/>
      <dgm:spPr/>
      <dgm:t>
        <a:bodyPr/>
        <a:lstStyle/>
        <a:p>
          <a:endParaRPr lang="en-US"/>
        </a:p>
      </dgm:t>
    </dgm:pt>
    <dgm:pt modelId="{92ECAD79-20E2-8D48-909F-0A7BA03D8B43}" type="sibTrans" cxnId="{A05D63E5-2E90-D14F-8ECF-B937F528569F}">
      <dgm:prSet/>
      <dgm:spPr/>
      <dgm:t>
        <a:bodyPr/>
        <a:lstStyle/>
        <a:p>
          <a:endParaRPr lang="en-US"/>
        </a:p>
      </dgm:t>
    </dgm:pt>
    <dgm:pt modelId="{F7A8E91E-B3B3-6743-9750-440825725428}">
      <dgm:prSet phldrT="[Text]"/>
      <dgm:spPr/>
      <dgm:t>
        <a:bodyPr/>
        <a:lstStyle/>
        <a:p>
          <a:r>
            <a:rPr lang="en-US" dirty="0"/>
            <a:t>Adoption</a:t>
          </a:r>
        </a:p>
      </dgm:t>
    </dgm:pt>
    <dgm:pt modelId="{5447C75A-A2CE-2147-82A1-A5F62FCF2E1A}" type="parTrans" cxnId="{70232D9E-1413-5645-9A0A-011F50647594}">
      <dgm:prSet/>
      <dgm:spPr/>
      <dgm:t>
        <a:bodyPr/>
        <a:lstStyle/>
        <a:p>
          <a:endParaRPr lang="en-US"/>
        </a:p>
      </dgm:t>
    </dgm:pt>
    <dgm:pt modelId="{3A1CEC4E-B5A7-CA4B-87F3-AA11AB4F1741}" type="sibTrans" cxnId="{70232D9E-1413-5645-9A0A-011F50647594}">
      <dgm:prSet/>
      <dgm:spPr/>
      <dgm:t>
        <a:bodyPr/>
        <a:lstStyle/>
        <a:p>
          <a:endParaRPr lang="en-US"/>
        </a:p>
      </dgm:t>
    </dgm:pt>
    <dgm:pt modelId="{64ED4578-6A7C-A946-A59C-50F1C940F635}">
      <dgm:prSet phldrT="[Text]"/>
      <dgm:spPr/>
      <dgm:t>
        <a:bodyPr/>
        <a:lstStyle/>
        <a:p>
          <a:r>
            <a:rPr lang="en-US" dirty="0"/>
            <a:t>All artifacts are committed to git alongside the codebase, providing version history and context for AI and team members. </a:t>
          </a:r>
        </a:p>
      </dgm:t>
    </dgm:pt>
    <dgm:pt modelId="{70A8CA09-07A8-2D4D-B55B-3F5A4450B5FC}" type="parTrans" cxnId="{F5B1B50E-E660-C942-A3CA-13EDD5E13FA0}">
      <dgm:prSet/>
      <dgm:spPr/>
      <dgm:t>
        <a:bodyPr/>
        <a:lstStyle/>
        <a:p>
          <a:endParaRPr lang="en-US"/>
        </a:p>
      </dgm:t>
    </dgm:pt>
    <dgm:pt modelId="{FF075DD1-E82E-B34E-976E-4D637E7DF807}" type="sibTrans" cxnId="{F5B1B50E-E660-C942-A3CA-13EDD5E13FA0}">
      <dgm:prSet/>
      <dgm:spPr/>
      <dgm:t>
        <a:bodyPr/>
        <a:lstStyle/>
        <a:p>
          <a:endParaRPr lang="en-US"/>
        </a:p>
      </dgm:t>
    </dgm:pt>
    <dgm:pt modelId="{8C0F5E09-E1D6-6042-9B6F-9BF1D4276A6B}">
      <dgm:prSet phldrT="[Text]"/>
      <dgm:spPr/>
      <dgm:t>
        <a:bodyPr/>
        <a:lstStyle/>
        <a:p>
          <a:r>
            <a:rPr lang="en-US" dirty="0"/>
            <a:t>Change and adoption metrics are committed directly to the codebase as markdown files, removing the need for Jira.</a:t>
          </a:r>
        </a:p>
      </dgm:t>
    </dgm:pt>
    <dgm:pt modelId="{7210BA01-A8A2-EC4E-84D7-7BE6C18C3785}" type="parTrans" cxnId="{3BB0B862-E6CD-FE4E-9496-7C4065FB50FD}">
      <dgm:prSet/>
      <dgm:spPr/>
      <dgm:t>
        <a:bodyPr/>
        <a:lstStyle/>
        <a:p>
          <a:endParaRPr lang="en-US"/>
        </a:p>
      </dgm:t>
    </dgm:pt>
    <dgm:pt modelId="{303F7785-4DBA-A04D-9FD7-A11DAA4BE0E2}" type="sibTrans" cxnId="{3BB0B862-E6CD-FE4E-9496-7C4065FB50FD}">
      <dgm:prSet/>
      <dgm:spPr/>
      <dgm:t>
        <a:bodyPr/>
        <a:lstStyle/>
        <a:p>
          <a:endParaRPr lang="en-US"/>
        </a:p>
      </dgm:t>
    </dgm:pt>
    <dgm:pt modelId="{CD624D9D-E88C-7E43-AD82-0AEA1F573900}">
      <dgm:prSet phldrT="[Text]"/>
      <dgm:spPr/>
      <dgm:t>
        <a:bodyPr/>
        <a:lstStyle/>
        <a:p>
          <a:r>
            <a:rPr lang="en-US" dirty="0"/>
            <a:t>Designs and user interactions that determine Intent and measurements are committed directly into the codebase. </a:t>
          </a:r>
        </a:p>
      </dgm:t>
    </dgm:pt>
    <dgm:pt modelId="{318E8649-21C8-5B46-85A7-DDD0885467BC}" type="parTrans" cxnId="{68F320E0-88BC-7A40-B405-BC6484727F88}">
      <dgm:prSet/>
      <dgm:spPr/>
      <dgm:t>
        <a:bodyPr/>
        <a:lstStyle/>
        <a:p>
          <a:endParaRPr lang="en-US"/>
        </a:p>
      </dgm:t>
    </dgm:pt>
    <dgm:pt modelId="{6531A7AC-2898-334C-A31E-B922018AC1B9}" type="sibTrans" cxnId="{68F320E0-88BC-7A40-B405-BC6484727F88}">
      <dgm:prSet/>
      <dgm:spPr/>
      <dgm:t>
        <a:bodyPr/>
        <a:lstStyle/>
        <a:p>
          <a:endParaRPr lang="en-US"/>
        </a:p>
      </dgm:t>
    </dgm:pt>
    <dgm:pt modelId="{B5946142-102F-3543-A68E-ACD0FD62E06B}">
      <dgm:prSet phldrT="[Text]"/>
      <dgm:spPr/>
      <dgm:t>
        <a:bodyPr/>
        <a:lstStyle/>
        <a:p>
          <a:r>
            <a:rPr lang="en-US" dirty="0"/>
            <a:t>Telemetry, Security, Compliance, and Governance needs are committed in the codebase, reducing the divide between teams.</a:t>
          </a:r>
        </a:p>
      </dgm:t>
    </dgm:pt>
    <dgm:pt modelId="{F2EE1EB8-FC61-7E45-AD37-5CF16A2384A1}" type="parTrans" cxnId="{40E8C23A-56C7-524F-B6DD-AE67B8C23EFE}">
      <dgm:prSet/>
      <dgm:spPr/>
      <dgm:t>
        <a:bodyPr/>
        <a:lstStyle/>
        <a:p>
          <a:endParaRPr lang="en-US"/>
        </a:p>
      </dgm:t>
    </dgm:pt>
    <dgm:pt modelId="{EE11A5C3-0E86-4F4C-AE70-4A07446AC34D}" type="sibTrans" cxnId="{40E8C23A-56C7-524F-B6DD-AE67B8C23EFE}">
      <dgm:prSet/>
      <dgm:spPr/>
      <dgm:t>
        <a:bodyPr/>
        <a:lstStyle/>
        <a:p>
          <a:endParaRPr lang="en-US"/>
        </a:p>
      </dgm:t>
    </dgm:pt>
    <dgm:pt modelId="{E7A406BF-05BD-7A4A-9FBD-010B368C972C}">
      <dgm:prSet/>
      <dgm:spPr/>
      <dgm:t>
        <a:bodyPr/>
        <a:lstStyle/>
        <a:p>
          <a:r>
            <a:rPr lang="en-US" dirty="0"/>
            <a:t>Weekly DevOps, </a:t>
          </a:r>
          <a:r>
            <a:rPr lang="en-US" dirty="0" err="1"/>
            <a:t>MLOps</a:t>
          </a:r>
          <a:r>
            <a:rPr lang="en-US" dirty="0"/>
            <a:t>, and AI ceremonies have documents committed to code as outcomes. </a:t>
          </a:r>
        </a:p>
      </dgm:t>
    </dgm:pt>
    <dgm:pt modelId="{81AF1BAD-05FE-4747-9FE2-EDBA5B7954EA}" type="parTrans" cxnId="{0259ACE3-B90B-A94D-823E-6E8228302FC9}">
      <dgm:prSet/>
      <dgm:spPr/>
      <dgm:t>
        <a:bodyPr/>
        <a:lstStyle/>
        <a:p>
          <a:endParaRPr lang="en-US"/>
        </a:p>
      </dgm:t>
    </dgm:pt>
    <dgm:pt modelId="{D7E63793-138A-4E4C-8075-71E56C2052D1}" type="sibTrans" cxnId="{0259ACE3-B90B-A94D-823E-6E8228302FC9}">
      <dgm:prSet/>
      <dgm:spPr/>
      <dgm:t>
        <a:bodyPr/>
        <a:lstStyle/>
        <a:p>
          <a:endParaRPr lang="en-US"/>
        </a:p>
      </dgm:t>
    </dgm:pt>
    <dgm:pt modelId="{A3015475-96E4-9845-915F-B27180C17177}">
      <dgm:prSet phldrT="[Text]"/>
      <dgm:spPr/>
      <dgm:t>
        <a:bodyPr/>
        <a:lstStyle/>
        <a:p>
          <a:r>
            <a:rPr lang="en-US" dirty="0"/>
            <a:t>Change Management is part of the process, not a handoff. </a:t>
          </a:r>
        </a:p>
      </dgm:t>
    </dgm:pt>
    <dgm:pt modelId="{1F559F52-B322-D64F-9E8F-ABBDB253F2BA}" type="parTrans" cxnId="{08093D0C-4179-724C-BC26-4E27E6E6D068}">
      <dgm:prSet/>
      <dgm:spPr/>
      <dgm:t>
        <a:bodyPr/>
        <a:lstStyle/>
        <a:p>
          <a:endParaRPr lang="en-US"/>
        </a:p>
      </dgm:t>
    </dgm:pt>
    <dgm:pt modelId="{45CD0CEF-08B5-194F-BF43-DCDD4E1DA9E1}" type="sibTrans" cxnId="{08093D0C-4179-724C-BC26-4E27E6E6D068}">
      <dgm:prSet/>
      <dgm:spPr/>
      <dgm:t>
        <a:bodyPr/>
        <a:lstStyle/>
        <a:p>
          <a:endParaRPr lang="en-US"/>
        </a:p>
      </dgm:t>
    </dgm:pt>
    <dgm:pt modelId="{7C9716E6-24FB-0E46-AD10-E8D3DB6C32C6}">
      <dgm:prSet/>
      <dgm:spPr/>
      <dgm:t>
        <a:bodyPr/>
        <a:lstStyle/>
        <a:p>
          <a:r>
            <a:rPr lang="en-US" dirty="0"/>
            <a:t>Testing</a:t>
          </a:r>
        </a:p>
      </dgm:t>
    </dgm:pt>
    <dgm:pt modelId="{30EF6731-0183-CE4B-A772-7D48D7DEF4A6}" type="parTrans" cxnId="{01F47BFB-2844-AA4E-8BFD-E90242953085}">
      <dgm:prSet/>
      <dgm:spPr/>
      <dgm:t>
        <a:bodyPr/>
        <a:lstStyle/>
        <a:p>
          <a:endParaRPr lang="en-US"/>
        </a:p>
      </dgm:t>
    </dgm:pt>
    <dgm:pt modelId="{1A99306F-927A-2945-8051-F0EFF04C14AE}" type="sibTrans" cxnId="{01F47BFB-2844-AA4E-8BFD-E90242953085}">
      <dgm:prSet/>
      <dgm:spPr/>
      <dgm:t>
        <a:bodyPr/>
        <a:lstStyle/>
        <a:p>
          <a:endParaRPr lang="en-US"/>
        </a:p>
      </dgm:t>
    </dgm:pt>
    <dgm:pt modelId="{E032FA89-F1D7-E047-99B7-52AA40BD0E7A}">
      <dgm:prSet/>
      <dgm:spPr/>
      <dgm:t>
        <a:bodyPr/>
        <a:lstStyle/>
        <a:p>
          <a:r>
            <a:rPr lang="en-US" dirty="0"/>
            <a:t>Behavior Driven Development (BDD) &amp; AI/ML Model Training</a:t>
          </a:r>
        </a:p>
      </dgm:t>
    </dgm:pt>
    <dgm:pt modelId="{DC975377-12FF-5147-8FE1-79B28BDD5DE8}" type="parTrans" cxnId="{BD0772C6-D07E-A446-B4FC-EAC944146442}">
      <dgm:prSet/>
      <dgm:spPr/>
      <dgm:t>
        <a:bodyPr/>
        <a:lstStyle/>
        <a:p>
          <a:endParaRPr lang="en-US"/>
        </a:p>
      </dgm:t>
    </dgm:pt>
    <dgm:pt modelId="{097F9487-46C4-2B41-850B-F5FB0F12A76A}" type="sibTrans" cxnId="{BD0772C6-D07E-A446-B4FC-EAC944146442}">
      <dgm:prSet/>
      <dgm:spPr/>
      <dgm:t>
        <a:bodyPr/>
        <a:lstStyle/>
        <a:p>
          <a:endParaRPr lang="en-US"/>
        </a:p>
      </dgm:t>
    </dgm:pt>
    <dgm:pt modelId="{267D24D5-8C9F-2C4B-A738-8E8C60DF5103}" type="pres">
      <dgm:prSet presAssocID="{DF2766AF-0999-1C4C-B0BF-DBA747C9D539}" presName="linear" presStyleCnt="0">
        <dgm:presLayoutVars>
          <dgm:dir/>
          <dgm:animLvl val="lvl"/>
          <dgm:resizeHandles val="exact"/>
        </dgm:presLayoutVars>
      </dgm:prSet>
      <dgm:spPr/>
    </dgm:pt>
    <dgm:pt modelId="{EE79835C-6F87-1848-96FF-0487B0B493B8}" type="pres">
      <dgm:prSet presAssocID="{CB9FFCDC-6678-834C-8D8F-CE0457B01ED9}" presName="parentLin" presStyleCnt="0"/>
      <dgm:spPr/>
    </dgm:pt>
    <dgm:pt modelId="{BC53D3D4-5CF2-B44E-983E-18A67EA74E3F}" type="pres">
      <dgm:prSet presAssocID="{CB9FFCDC-6678-834C-8D8F-CE0457B01ED9}" presName="parentLeftMargin" presStyleLbl="node1" presStyleIdx="0" presStyleCnt="7"/>
      <dgm:spPr/>
    </dgm:pt>
    <dgm:pt modelId="{99980732-945E-BB46-A978-DAD1CE757FEE}" type="pres">
      <dgm:prSet presAssocID="{CB9FFCDC-6678-834C-8D8F-CE0457B01ED9}" presName="parentText" presStyleLbl="node1" presStyleIdx="0" presStyleCnt="7" custScaleX="46375" custLinFactNeighborX="-96530" custLinFactNeighborY="26032">
        <dgm:presLayoutVars>
          <dgm:chMax val="0"/>
          <dgm:bulletEnabled val="1"/>
        </dgm:presLayoutVars>
      </dgm:prSet>
      <dgm:spPr/>
    </dgm:pt>
    <dgm:pt modelId="{EA6F71DA-977C-FC48-8349-FA97E5E82C0F}" type="pres">
      <dgm:prSet presAssocID="{CB9FFCDC-6678-834C-8D8F-CE0457B01ED9}" presName="negativeSpace" presStyleCnt="0"/>
      <dgm:spPr/>
    </dgm:pt>
    <dgm:pt modelId="{114EF850-1C99-8643-A227-9D0B99309D32}" type="pres">
      <dgm:prSet presAssocID="{CB9FFCDC-6678-834C-8D8F-CE0457B01ED9}" presName="childText" presStyleLbl="conFgAcc1" presStyleIdx="0" presStyleCnt="7">
        <dgm:presLayoutVars>
          <dgm:bulletEnabled val="1"/>
        </dgm:presLayoutVars>
      </dgm:prSet>
      <dgm:spPr/>
    </dgm:pt>
    <dgm:pt modelId="{87AFB652-D927-3B4B-9749-416951A65783}" type="pres">
      <dgm:prSet presAssocID="{F4DD1B4E-CE37-2A4B-B722-EE970BE93613}" presName="spaceBetweenRectangles" presStyleCnt="0"/>
      <dgm:spPr/>
    </dgm:pt>
    <dgm:pt modelId="{9E58CD5E-F784-5440-BBB5-79CD292CC94A}" type="pres">
      <dgm:prSet presAssocID="{846B47A3-DE70-4A4A-9818-76D4E193AA45}" presName="parentLin" presStyleCnt="0"/>
      <dgm:spPr/>
    </dgm:pt>
    <dgm:pt modelId="{AEB28ECF-15B5-A04A-A341-93D75273699F}" type="pres">
      <dgm:prSet presAssocID="{846B47A3-DE70-4A4A-9818-76D4E193AA45}" presName="parentLeftMargin" presStyleLbl="node1" presStyleIdx="0" presStyleCnt="7"/>
      <dgm:spPr/>
    </dgm:pt>
    <dgm:pt modelId="{8D886C31-F1A9-644B-8B3C-F26BB91886BE}" type="pres">
      <dgm:prSet presAssocID="{846B47A3-DE70-4A4A-9818-76D4E193AA45}" presName="parentText" presStyleLbl="node1" presStyleIdx="1" presStyleCnt="7" custScaleX="46375" custLinFactX="-77" custLinFactNeighborX="-100000" custLinFactNeighborY="4693">
        <dgm:presLayoutVars>
          <dgm:chMax val="0"/>
          <dgm:bulletEnabled val="1"/>
        </dgm:presLayoutVars>
      </dgm:prSet>
      <dgm:spPr/>
    </dgm:pt>
    <dgm:pt modelId="{97E12A99-D14D-304E-BE72-CBA877CFE22A}" type="pres">
      <dgm:prSet presAssocID="{846B47A3-DE70-4A4A-9818-76D4E193AA45}" presName="negativeSpace" presStyleCnt="0"/>
      <dgm:spPr/>
    </dgm:pt>
    <dgm:pt modelId="{98C6E847-C7DF-424E-A0C6-35763D8E764A}" type="pres">
      <dgm:prSet presAssocID="{846B47A3-DE70-4A4A-9818-76D4E193AA45}" presName="childText" presStyleLbl="conFgAcc1" presStyleIdx="1" presStyleCnt="7">
        <dgm:presLayoutVars>
          <dgm:bulletEnabled val="1"/>
        </dgm:presLayoutVars>
      </dgm:prSet>
      <dgm:spPr/>
    </dgm:pt>
    <dgm:pt modelId="{C7CC825A-7A21-1742-BD9B-1FE86767B2FB}" type="pres">
      <dgm:prSet presAssocID="{56859F80-12EF-EA4B-9900-626F12701E96}" presName="spaceBetweenRectangles" presStyleCnt="0"/>
      <dgm:spPr/>
    </dgm:pt>
    <dgm:pt modelId="{3BFED92D-7B14-4043-8D51-17A3A4950D87}" type="pres">
      <dgm:prSet presAssocID="{6C079BA6-B607-E140-9B48-473B66A58910}" presName="parentLin" presStyleCnt="0"/>
      <dgm:spPr/>
    </dgm:pt>
    <dgm:pt modelId="{A4092BA6-4EE9-6E46-A0B5-2ADA717B1C49}" type="pres">
      <dgm:prSet presAssocID="{6C079BA6-B607-E140-9B48-473B66A58910}" presName="parentLeftMargin" presStyleLbl="node1" presStyleIdx="1" presStyleCnt="7"/>
      <dgm:spPr/>
    </dgm:pt>
    <dgm:pt modelId="{0185065D-57A1-D64D-BA42-6F3DD05D6EB8}" type="pres">
      <dgm:prSet presAssocID="{6C079BA6-B607-E140-9B48-473B66A58910}" presName="parentText" presStyleLbl="node1" presStyleIdx="2" presStyleCnt="7" custScaleX="46375" custLinFactX="-77" custLinFactNeighborX="-100000" custLinFactNeighborY="4693">
        <dgm:presLayoutVars>
          <dgm:chMax val="0"/>
          <dgm:bulletEnabled val="1"/>
        </dgm:presLayoutVars>
      </dgm:prSet>
      <dgm:spPr/>
    </dgm:pt>
    <dgm:pt modelId="{E78666F6-68E5-624B-B9A3-C2D02E9AAE85}" type="pres">
      <dgm:prSet presAssocID="{6C079BA6-B607-E140-9B48-473B66A58910}" presName="negativeSpace" presStyleCnt="0"/>
      <dgm:spPr/>
    </dgm:pt>
    <dgm:pt modelId="{ED2DC4AA-5049-5A43-BC03-612FABB81AF5}" type="pres">
      <dgm:prSet presAssocID="{6C079BA6-B607-E140-9B48-473B66A58910}" presName="childText" presStyleLbl="conFgAcc1" presStyleIdx="2" presStyleCnt="7">
        <dgm:presLayoutVars>
          <dgm:bulletEnabled val="1"/>
        </dgm:presLayoutVars>
      </dgm:prSet>
      <dgm:spPr/>
    </dgm:pt>
    <dgm:pt modelId="{3DC5EEA3-02D0-AA4C-9DFD-5FFBFCF9D237}" type="pres">
      <dgm:prSet presAssocID="{9BB6CCA6-FE6E-7849-87E3-731B54E4DCA1}" presName="spaceBetweenRectangles" presStyleCnt="0"/>
      <dgm:spPr/>
    </dgm:pt>
    <dgm:pt modelId="{F0CA4730-27B4-AD40-8158-13E89DDC697E}" type="pres">
      <dgm:prSet presAssocID="{A7AD7D6B-DBC6-1E46-9F8E-F9086A173885}" presName="parentLin" presStyleCnt="0"/>
      <dgm:spPr/>
    </dgm:pt>
    <dgm:pt modelId="{8D48E73D-630A-BA4E-8E16-2B2C65094288}" type="pres">
      <dgm:prSet presAssocID="{A7AD7D6B-DBC6-1E46-9F8E-F9086A173885}" presName="parentLeftMargin" presStyleLbl="node1" presStyleIdx="2" presStyleCnt="7"/>
      <dgm:spPr/>
    </dgm:pt>
    <dgm:pt modelId="{DAE72E75-9FC7-FF46-A0C5-1BCEE15CDE57}" type="pres">
      <dgm:prSet presAssocID="{A7AD7D6B-DBC6-1E46-9F8E-F9086A173885}" presName="parentText" presStyleLbl="node1" presStyleIdx="3" presStyleCnt="7" custScaleX="46375" custLinFactNeighborX="-100000" custLinFactNeighborY="-5363">
        <dgm:presLayoutVars>
          <dgm:chMax val="0"/>
          <dgm:bulletEnabled val="1"/>
        </dgm:presLayoutVars>
      </dgm:prSet>
      <dgm:spPr/>
    </dgm:pt>
    <dgm:pt modelId="{574D191F-BC40-A549-BEAC-A496777958CB}" type="pres">
      <dgm:prSet presAssocID="{A7AD7D6B-DBC6-1E46-9F8E-F9086A173885}" presName="negativeSpace" presStyleCnt="0"/>
      <dgm:spPr/>
    </dgm:pt>
    <dgm:pt modelId="{37A4EEAC-B403-D74F-B8D9-95242565BFB3}" type="pres">
      <dgm:prSet presAssocID="{A7AD7D6B-DBC6-1E46-9F8E-F9086A173885}" presName="childText" presStyleLbl="conFgAcc1" presStyleIdx="3" presStyleCnt="7">
        <dgm:presLayoutVars>
          <dgm:bulletEnabled val="1"/>
        </dgm:presLayoutVars>
      </dgm:prSet>
      <dgm:spPr/>
    </dgm:pt>
    <dgm:pt modelId="{7CC259E5-39F1-0547-99CA-3B901A8FE438}" type="pres">
      <dgm:prSet presAssocID="{48A0CFBE-D6D5-C64F-8C15-E1A53C7BFDF8}" presName="spaceBetweenRectangles" presStyleCnt="0"/>
      <dgm:spPr/>
    </dgm:pt>
    <dgm:pt modelId="{ED7F2C35-86D3-3A48-A927-DE53504BB7BE}" type="pres">
      <dgm:prSet presAssocID="{5A75C906-4BBC-D84A-90F9-35336E6672E0}" presName="parentLin" presStyleCnt="0"/>
      <dgm:spPr/>
    </dgm:pt>
    <dgm:pt modelId="{092853FA-89C2-5F4D-AEBA-8627B0E0005A}" type="pres">
      <dgm:prSet presAssocID="{5A75C906-4BBC-D84A-90F9-35336E6672E0}" presName="parentLeftMargin" presStyleLbl="node1" presStyleIdx="3" presStyleCnt="7"/>
      <dgm:spPr/>
    </dgm:pt>
    <dgm:pt modelId="{EA4F12DC-00C4-C144-9785-949D5C3FF7CC}" type="pres">
      <dgm:prSet presAssocID="{5A75C906-4BBC-D84A-90F9-35336E6672E0}" presName="parentText" presStyleLbl="node1" presStyleIdx="4" presStyleCnt="7" custScaleX="46375" custLinFactX="-77" custLinFactNeighborX="-100000" custLinFactNeighborY="4693">
        <dgm:presLayoutVars>
          <dgm:chMax val="0"/>
          <dgm:bulletEnabled val="1"/>
        </dgm:presLayoutVars>
      </dgm:prSet>
      <dgm:spPr/>
    </dgm:pt>
    <dgm:pt modelId="{707FE133-83D5-0446-8069-EEA780176F16}" type="pres">
      <dgm:prSet presAssocID="{5A75C906-4BBC-D84A-90F9-35336E6672E0}" presName="negativeSpace" presStyleCnt="0"/>
      <dgm:spPr/>
    </dgm:pt>
    <dgm:pt modelId="{46A0BFF6-058F-3E45-9A75-C7BB32C84B12}" type="pres">
      <dgm:prSet presAssocID="{5A75C906-4BBC-D84A-90F9-35336E6672E0}" presName="childText" presStyleLbl="conFgAcc1" presStyleIdx="4" presStyleCnt="7">
        <dgm:presLayoutVars>
          <dgm:bulletEnabled val="1"/>
        </dgm:presLayoutVars>
      </dgm:prSet>
      <dgm:spPr/>
    </dgm:pt>
    <dgm:pt modelId="{AA452196-B17A-024E-A9CD-BACB6EBBADD6}" type="pres">
      <dgm:prSet presAssocID="{92ECAD79-20E2-8D48-909F-0A7BA03D8B43}" presName="spaceBetweenRectangles" presStyleCnt="0"/>
      <dgm:spPr/>
    </dgm:pt>
    <dgm:pt modelId="{5D719EE1-B446-FE4C-A76B-FF5140B560D5}" type="pres">
      <dgm:prSet presAssocID="{7C9716E6-24FB-0E46-AD10-E8D3DB6C32C6}" presName="parentLin" presStyleCnt="0"/>
      <dgm:spPr/>
    </dgm:pt>
    <dgm:pt modelId="{4001DEA1-82DA-194F-AF3F-D1FA7B01B4A3}" type="pres">
      <dgm:prSet presAssocID="{7C9716E6-24FB-0E46-AD10-E8D3DB6C32C6}" presName="parentLeftMargin" presStyleLbl="node1" presStyleIdx="4" presStyleCnt="7"/>
      <dgm:spPr/>
    </dgm:pt>
    <dgm:pt modelId="{E1623820-7FDB-084F-AA35-D42061AAF139}" type="pres">
      <dgm:prSet presAssocID="{7C9716E6-24FB-0E46-AD10-E8D3DB6C32C6}" presName="parentText" presStyleLbl="node1" presStyleIdx="5" presStyleCnt="7" custFlipHor="1" custScaleX="46192" custLinFactX="-77" custLinFactNeighborX="-100000" custLinFactNeighborY="3911">
        <dgm:presLayoutVars>
          <dgm:chMax val="0"/>
          <dgm:bulletEnabled val="1"/>
        </dgm:presLayoutVars>
      </dgm:prSet>
      <dgm:spPr/>
    </dgm:pt>
    <dgm:pt modelId="{10874F06-3C89-4E43-91F3-F1FC8DF4E309}" type="pres">
      <dgm:prSet presAssocID="{7C9716E6-24FB-0E46-AD10-E8D3DB6C32C6}" presName="negativeSpace" presStyleCnt="0"/>
      <dgm:spPr/>
    </dgm:pt>
    <dgm:pt modelId="{7C27CB38-8A1F-6F43-A82F-326B6C886B5E}" type="pres">
      <dgm:prSet presAssocID="{7C9716E6-24FB-0E46-AD10-E8D3DB6C32C6}" presName="childText" presStyleLbl="conFgAcc1" presStyleIdx="5" presStyleCnt="7">
        <dgm:presLayoutVars>
          <dgm:bulletEnabled val="1"/>
        </dgm:presLayoutVars>
      </dgm:prSet>
      <dgm:spPr/>
    </dgm:pt>
    <dgm:pt modelId="{8B8EEA7D-6847-8F49-B1A1-25DB33C38E40}" type="pres">
      <dgm:prSet presAssocID="{1A99306F-927A-2945-8051-F0EFF04C14AE}" presName="spaceBetweenRectangles" presStyleCnt="0"/>
      <dgm:spPr/>
    </dgm:pt>
    <dgm:pt modelId="{DE8072D5-C426-2840-8AC6-F89626EF805A}" type="pres">
      <dgm:prSet presAssocID="{F7A8E91E-B3B3-6743-9750-440825725428}" presName="parentLin" presStyleCnt="0"/>
      <dgm:spPr/>
    </dgm:pt>
    <dgm:pt modelId="{0177A96C-974C-6B47-AD67-601AF1A90217}" type="pres">
      <dgm:prSet presAssocID="{F7A8E91E-B3B3-6743-9750-440825725428}" presName="parentLeftMargin" presStyleLbl="node1" presStyleIdx="5" presStyleCnt="7"/>
      <dgm:spPr/>
    </dgm:pt>
    <dgm:pt modelId="{35582252-2DB4-644E-A579-1DD69388EBB5}" type="pres">
      <dgm:prSet presAssocID="{F7A8E91E-B3B3-6743-9750-440825725428}" presName="parentText" presStyleLbl="node1" presStyleIdx="6" presStyleCnt="7" custScaleX="46375" custLinFactX="-77" custLinFactNeighborX="-100000" custLinFactNeighborY="4693">
        <dgm:presLayoutVars>
          <dgm:chMax val="0"/>
          <dgm:bulletEnabled val="1"/>
        </dgm:presLayoutVars>
      </dgm:prSet>
      <dgm:spPr/>
    </dgm:pt>
    <dgm:pt modelId="{744FF96E-C072-754D-85FD-C7CD645DCD9C}" type="pres">
      <dgm:prSet presAssocID="{F7A8E91E-B3B3-6743-9750-440825725428}" presName="negativeSpace" presStyleCnt="0"/>
      <dgm:spPr/>
    </dgm:pt>
    <dgm:pt modelId="{F1DDFF2E-428B-E246-8F23-13DFC2C4435A}" type="pres">
      <dgm:prSet presAssocID="{F7A8E91E-B3B3-6743-9750-44082572542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E83E8E04-828C-B64C-AB48-470579D7614E}" type="presOf" srcId="{5A75C906-4BBC-D84A-90F9-35336E6672E0}" destId="{EA4F12DC-00C4-C144-9785-949D5C3FF7CC}" srcOrd="1" destOrd="0" presId="urn:microsoft.com/office/officeart/2005/8/layout/list1"/>
    <dgm:cxn modelId="{658E780A-32D7-A547-A8C6-38601759B12D}" type="presOf" srcId="{CB9FFCDC-6678-834C-8D8F-CE0457B01ED9}" destId="{BC53D3D4-5CF2-B44E-983E-18A67EA74E3F}" srcOrd="0" destOrd="0" presId="urn:microsoft.com/office/officeart/2005/8/layout/list1"/>
    <dgm:cxn modelId="{08093D0C-4179-724C-BC26-4E27E6E6D068}" srcId="{F7A8E91E-B3B3-6743-9750-440825725428}" destId="{A3015475-96E4-9845-915F-B27180C17177}" srcOrd="0" destOrd="0" parTransId="{1F559F52-B322-D64F-9E8F-ABBDB253F2BA}" sibTransId="{45CD0CEF-08B5-194F-BF43-DCDD4E1DA9E1}"/>
    <dgm:cxn modelId="{F5B1B50E-E660-C942-A3CA-13EDD5E13FA0}" srcId="{CB9FFCDC-6678-834C-8D8F-CE0457B01ED9}" destId="{64ED4578-6A7C-A946-A59C-50F1C940F635}" srcOrd="0" destOrd="0" parTransId="{70A8CA09-07A8-2D4D-B55B-3F5A4450B5FC}" sibTransId="{FF075DD1-E82E-B34E-976E-4D637E7DF807}"/>
    <dgm:cxn modelId="{806B4117-CD13-6A43-B002-A70FEF4F17C5}" type="presOf" srcId="{CB9FFCDC-6678-834C-8D8F-CE0457B01ED9}" destId="{99980732-945E-BB46-A978-DAD1CE757FEE}" srcOrd="1" destOrd="0" presId="urn:microsoft.com/office/officeart/2005/8/layout/list1"/>
    <dgm:cxn modelId="{F9B0311E-2EC6-AD4F-8C43-0392E6DF23DC}" type="presOf" srcId="{8C0F5E09-E1D6-6042-9B6F-9BF1D4276A6B}" destId="{98C6E847-C7DF-424E-A0C6-35763D8E764A}" srcOrd="0" destOrd="0" presId="urn:microsoft.com/office/officeart/2005/8/layout/list1"/>
    <dgm:cxn modelId="{9A9DC021-1BA7-5448-8CC7-16C90E5E3D05}" type="presOf" srcId="{A7AD7D6B-DBC6-1E46-9F8E-F9086A173885}" destId="{DAE72E75-9FC7-FF46-A0C5-1BCEE15CDE57}" srcOrd="1" destOrd="0" presId="urn:microsoft.com/office/officeart/2005/8/layout/list1"/>
    <dgm:cxn modelId="{0877E422-E2E8-3D40-BEEE-DEFA606AB95F}" type="presOf" srcId="{F7A8E91E-B3B3-6743-9750-440825725428}" destId="{0177A96C-974C-6B47-AD67-601AF1A90217}" srcOrd="0" destOrd="0" presId="urn:microsoft.com/office/officeart/2005/8/layout/list1"/>
    <dgm:cxn modelId="{C4DC6C35-13D3-A84A-8ECE-805A63813C25}" type="presOf" srcId="{E7A406BF-05BD-7A4A-9FBD-010B368C972C}" destId="{46A0BFF6-058F-3E45-9A75-C7BB32C84B12}" srcOrd="0" destOrd="0" presId="urn:microsoft.com/office/officeart/2005/8/layout/list1"/>
    <dgm:cxn modelId="{40E8C23A-56C7-524F-B6DD-AE67B8C23EFE}" srcId="{A7AD7D6B-DBC6-1E46-9F8E-F9086A173885}" destId="{B5946142-102F-3543-A68E-ACD0FD62E06B}" srcOrd="0" destOrd="0" parTransId="{F2EE1EB8-FC61-7E45-AD37-5CF16A2384A1}" sibTransId="{EE11A5C3-0E86-4F4C-AE70-4A07446AC34D}"/>
    <dgm:cxn modelId="{77A52B3D-CDD9-2E41-8B2A-DEC5A8AAC56C}" type="presOf" srcId="{846B47A3-DE70-4A4A-9818-76D4E193AA45}" destId="{8D886C31-F1A9-644B-8B3C-F26BB91886BE}" srcOrd="1" destOrd="0" presId="urn:microsoft.com/office/officeart/2005/8/layout/list1"/>
    <dgm:cxn modelId="{A0657342-830E-8B40-84CB-3450975C96A0}" srcId="{DF2766AF-0999-1C4C-B0BF-DBA747C9D539}" destId="{A7AD7D6B-DBC6-1E46-9F8E-F9086A173885}" srcOrd="3" destOrd="0" parTransId="{837D3846-C44A-4F4B-A71C-6509E7F3F0F6}" sibTransId="{48A0CFBE-D6D5-C64F-8C15-E1A53C7BFDF8}"/>
    <dgm:cxn modelId="{3F1F6243-EC10-6D40-A96C-4F5D74998177}" type="presOf" srcId="{64ED4578-6A7C-A946-A59C-50F1C940F635}" destId="{114EF850-1C99-8643-A227-9D0B99309D32}" srcOrd="0" destOrd="0" presId="urn:microsoft.com/office/officeart/2005/8/layout/list1"/>
    <dgm:cxn modelId="{F2642B50-C1E0-2E4F-95D1-793700A7C8AC}" type="presOf" srcId="{CD624D9D-E88C-7E43-AD82-0AEA1F573900}" destId="{ED2DC4AA-5049-5A43-BC03-612FABB81AF5}" srcOrd="0" destOrd="0" presId="urn:microsoft.com/office/officeart/2005/8/layout/list1"/>
    <dgm:cxn modelId="{3BB0B862-E6CD-FE4E-9496-7C4065FB50FD}" srcId="{846B47A3-DE70-4A4A-9818-76D4E193AA45}" destId="{8C0F5E09-E1D6-6042-9B6F-9BF1D4276A6B}" srcOrd="0" destOrd="0" parTransId="{7210BA01-A8A2-EC4E-84D7-7BE6C18C3785}" sibTransId="{303F7785-4DBA-A04D-9FD7-A11DAA4BE0E2}"/>
    <dgm:cxn modelId="{467E7568-636A-7C49-AF61-F68627037C9F}" type="presOf" srcId="{7C9716E6-24FB-0E46-AD10-E8D3DB6C32C6}" destId="{4001DEA1-82DA-194F-AF3F-D1FA7B01B4A3}" srcOrd="0" destOrd="0" presId="urn:microsoft.com/office/officeart/2005/8/layout/list1"/>
    <dgm:cxn modelId="{5759DB70-EC15-784F-BED5-7B1A69247897}" type="presOf" srcId="{7C9716E6-24FB-0E46-AD10-E8D3DB6C32C6}" destId="{E1623820-7FDB-084F-AA35-D42061AAF139}" srcOrd="1" destOrd="0" presId="urn:microsoft.com/office/officeart/2005/8/layout/list1"/>
    <dgm:cxn modelId="{8AD56A72-453A-C94C-B738-8CB165DE5736}" type="presOf" srcId="{A3015475-96E4-9845-915F-B27180C17177}" destId="{F1DDFF2E-428B-E246-8F23-13DFC2C4435A}" srcOrd="0" destOrd="0" presId="urn:microsoft.com/office/officeart/2005/8/layout/list1"/>
    <dgm:cxn modelId="{99605278-86B7-A84D-AD6A-88008C49A19A}" type="presOf" srcId="{6C079BA6-B607-E140-9B48-473B66A58910}" destId="{0185065D-57A1-D64D-BA42-6F3DD05D6EB8}" srcOrd="1" destOrd="0" presId="urn:microsoft.com/office/officeart/2005/8/layout/list1"/>
    <dgm:cxn modelId="{EE994F7A-9F5A-2441-94E6-47E6129C7CC7}" srcId="{DF2766AF-0999-1C4C-B0BF-DBA747C9D539}" destId="{6C079BA6-B607-E140-9B48-473B66A58910}" srcOrd="2" destOrd="0" parTransId="{2959637F-6445-894A-ABE3-74B3B4C2322A}" sibTransId="{9BB6CCA6-FE6E-7849-87E3-731B54E4DCA1}"/>
    <dgm:cxn modelId="{48F9258B-DF5B-A44E-ACA2-844302857A82}" srcId="{DF2766AF-0999-1C4C-B0BF-DBA747C9D539}" destId="{846B47A3-DE70-4A4A-9818-76D4E193AA45}" srcOrd="1" destOrd="0" parTransId="{A121D3B4-3840-0D42-8D92-98A6ADD10F14}" sibTransId="{56859F80-12EF-EA4B-9900-626F12701E96}"/>
    <dgm:cxn modelId="{36B91398-08B6-004B-8681-A1FE1D4CAE7E}" srcId="{DF2766AF-0999-1C4C-B0BF-DBA747C9D539}" destId="{CB9FFCDC-6678-834C-8D8F-CE0457B01ED9}" srcOrd="0" destOrd="0" parTransId="{1AFE6BAE-8FBD-044D-A39C-0315A0FB9CAA}" sibTransId="{F4DD1B4E-CE37-2A4B-B722-EE970BE93613}"/>
    <dgm:cxn modelId="{0CAAC298-EE85-514A-B150-FF6EEB175FB9}" type="presOf" srcId="{A7AD7D6B-DBC6-1E46-9F8E-F9086A173885}" destId="{8D48E73D-630A-BA4E-8E16-2B2C65094288}" srcOrd="0" destOrd="0" presId="urn:microsoft.com/office/officeart/2005/8/layout/list1"/>
    <dgm:cxn modelId="{70232D9E-1413-5645-9A0A-011F50647594}" srcId="{DF2766AF-0999-1C4C-B0BF-DBA747C9D539}" destId="{F7A8E91E-B3B3-6743-9750-440825725428}" srcOrd="6" destOrd="0" parTransId="{5447C75A-A2CE-2147-82A1-A5F62FCF2E1A}" sibTransId="{3A1CEC4E-B5A7-CA4B-87F3-AA11AB4F1741}"/>
    <dgm:cxn modelId="{23C6B19F-DA19-F44D-B644-74390E210CDD}" type="presOf" srcId="{B5946142-102F-3543-A68E-ACD0FD62E06B}" destId="{37A4EEAC-B403-D74F-B8D9-95242565BFB3}" srcOrd="0" destOrd="0" presId="urn:microsoft.com/office/officeart/2005/8/layout/list1"/>
    <dgm:cxn modelId="{1556DFA7-1B22-E741-AC89-98285C78FB93}" type="presOf" srcId="{846B47A3-DE70-4A4A-9818-76D4E193AA45}" destId="{AEB28ECF-15B5-A04A-A341-93D75273699F}" srcOrd="0" destOrd="0" presId="urn:microsoft.com/office/officeart/2005/8/layout/list1"/>
    <dgm:cxn modelId="{AFDC9BC4-90F0-DA41-AFC6-25A6C4000657}" type="presOf" srcId="{DF2766AF-0999-1C4C-B0BF-DBA747C9D539}" destId="{267D24D5-8C9F-2C4B-A738-8E8C60DF5103}" srcOrd="0" destOrd="0" presId="urn:microsoft.com/office/officeart/2005/8/layout/list1"/>
    <dgm:cxn modelId="{BD0772C6-D07E-A446-B4FC-EAC944146442}" srcId="{7C9716E6-24FB-0E46-AD10-E8D3DB6C32C6}" destId="{E032FA89-F1D7-E047-99B7-52AA40BD0E7A}" srcOrd="0" destOrd="0" parTransId="{DC975377-12FF-5147-8FE1-79B28BDD5DE8}" sibTransId="{097F9487-46C4-2B41-850B-F5FB0F12A76A}"/>
    <dgm:cxn modelId="{C58415D5-894D-4748-9E0D-A86FAE51A4DB}" type="presOf" srcId="{E032FA89-F1D7-E047-99B7-52AA40BD0E7A}" destId="{7C27CB38-8A1F-6F43-A82F-326B6C886B5E}" srcOrd="0" destOrd="0" presId="urn:microsoft.com/office/officeart/2005/8/layout/list1"/>
    <dgm:cxn modelId="{B199C7D5-4958-8D4F-B46D-613C5DC44D96}" type="presOf" srcId="{5A75C906-4BBC-D84A-90F9-35336E6672E0}" destId="{092853FA-89C2-5F4D-AEBA-8627B0E0005A}" srcOrd="0" destOrd="0" presId="urn:microsoft.com/office/officeart/2005/8/layout/list1"/>
    <dgm:cxn modelId="{68F320E0-88BC-7A40-B405-BC6484727F88}" srcId="{6C079BA6-B607-E140-9B48-473B66A58910}" destId="{CD624D9D-E88C-7E43-AD82-0AEA1F573900}" srcOrd="0" destOrd="0" parTransId="{318E8649-21C8-5B46-85A7-DDD0885467BC}" sibTransId="{6531A7AC-2898-334C-A31E-B922018AC1B9}"/>
    <dgm:cxn modelId="{0259ACE3-B90B-A94D-823E-6E8228302FC9}" srcId="{5A75C906-4BBC-D84A-90F9-35336E6672E0}" destId="{E7A406BF-05BD-7A4A-9FBD-010B368C972C}" srcOrd="0" destOrd="0" parTransId="{81AF1BAD-05FE-4747-9FE2-EDBA5B7954EA}" sibTransId="{D7E63793-138A-4E4C-8075-71E56C2052D1}"/>
    <dgm:cxn modelId="{A05D63E5-2E90-D14F-8ECF-B937F528569F}" srcId="{DF2766AF-0999-1C4C-B0BF-DBA747C9D539}" destId="{5A75C906-4BBC-D84A-90F9-35336E6672E0}" srcOrd="4" destOrd="0" parTransId="{8C41F773-EF43-5A40-9228-3B4D5C2D24C0}" sibTransId="{92ECAD79-20E2-8D48-909F-0A7BA03D8B43}"/>
    <dgm:cxn modelId="{DF5BAAEF-6415-C94E-AD46-14A4BA53F208}" type="presOf" srcId="{6C079BA6-B607-E140-9B48-473B66A58910}" destId="{A4092BA6-4EE9-6E46-A0B5-2ADA717B1C49}" srcOrd="0" destOrd="0" presId="urn:microsoft.com/office/officeart/2005/8/layout/list1"/>
    <dgm:cxn modelId="{4D7EECF8-188E-A64D-9B1E-84E56A8267E7}" type="presOf" srcId="{F7A8E91E-B3B3-6743-9750-440825725428}" destId="{35582252-2DB4-644E-A579-1DD69388EBB5}" srcOrd="1" destOrd="0" presId="urn:microsoft.com/office/officeart/2005/8/layout/list1"/>
    <dgm:cxn modelId="{01F47BFB-2844-AA4E-8BFD-E90242953085}" srcId="{DF2766AF-0999-1C4C-B0BF-DBA747C9D539}" destId="{7C9716E6-24FB-0E46-AD10-E8D3DB6C32C6}" srcOrd="5" destOrd="0" parTransId="{30EF6731-0183-CE4B-A772-7D48D7DEF4A6}" sibTransId="{1A99306F-927A-2945-8051-F0EFF04C14AE}"/>
    <dgm:cxn modelId="{52C8CE56-6237-AE42-BEC3-47850452DB1A}" type="presParOf" srcId="{267D24D5-8C9F-2C4B-A738-8E8C60DF5103}" destId="{EE79835C-6F87-1848-96FF-0487B0B493B8}" srcOrd="0" destOrd="0" presId="urn:microsoft.com/office/officeart/2005/8/layout/list1"/>
    <dgm:cxn modelId="{59F69A1E-0573-C54A-A6FC-ED96A3D43FFD}" type="presParOf" srcId="{EE79835C-6F87-1848-96FF-0487B0B493B8}" destId="{BC53D3D4-5CF2-B44E-983E-18A67EA74E3F}" srcOrd="0" destOrd="0" presId="urn:microsoft.com/office/officeart/2005/8/layout/list1"/>
    <dgm:cxn modelId="{027CA471-8784-F141-AFD9-271ECC41AC4D}" type="presParOf" srcId="{EE79835C-6F87-1848-96FF-0487B0B493B8}" destId="{99980732-945E-BB46-A978-DAD1CE757FEE}" srcOrd="1" destOrd="0" presId="urn:microsoft.com/office/officeart/2005/8/layout/list1"/>
    <dgm:cxn modelId="{27168A36-CB08-7B45-99AE-145515CA278D}" type="presParOf" srcId="{267D24D5-8C9F-2C4B-A738-8E8C60DF5103}" destId="{EA6F71DA-977C-FC48-8349-FA97E5E82C0F}" srcOrd="1" destOrd="0" presId="urn:microsoft.com/office/officeart/2005/8/layout/list1"/>
    <dgm:cxn modelId="{99FAAA93-A3E2-0A45-912B-B54B83DE7CFD}" type="presParOf" srcId="{267D24D5-8C9F-2C4B-A738-8E8C60DF5103}" destId="{114EF850-1C99-8643-A227-9D0B99309D32}" srcOrd="2" destOrd="0" presId="urn:microsoft.com/office/officeart/2005/8/layout/list1"/>
    <dgm:cxn modelId="{4989A963-75DF-3B4B-A9D9-56B4E0B8F1CB}" type="presParOf" srcId="{267D24D5-8C9F-2C4B-A738-8E8C60DF5103}" destId="{87AFB652-D927-3B4B-9749-416951A65783}" srcOrd="3" destOrd="0" presId="urn:microsoft.com/office/officeart/2005/8/layout/list1"/>
    <dgm:cxn modelId="{9E4E7B2D-4165-D641-A57E-9A33868C3419}" type="presParOf" srcId="{267D24D5-8C9F-2C4B-A738-8E8C60DF5103}" destId="{9E58CD5E-F784-5440-BBB5-79CD292CC94A}" srcOrd="4" destOrd="0" presId="urn:microsoft.com/office/officeart/2005/8/layout/list1"/>
    <dgm:cxn modelId="{F783DFB5-3A43-3F42-A758-67150D061A64}" type="presParOf" srcId="{9E58CD5E-F784-5440-BBB5-79CD292CC94A}" destId="{AEB28ECF-15B5-A04A-A341-93D75273699F}" srcOrd="0" destOrd="0" presId="urn:microsoft.com/office/officeart/2005/8/layout/list1"/>
    <dgm:cxn modelId="{066EAB82-B552-9841-8168-0F665ABA0B2F}" type="presParOf" srcId="{9E58CD5E-F784-5440-BBB5-79CD292CC94A}" destId="{8D886C31-F1A9-644B-8B3C-F26BB91886BE}" srcOrd="1" destOrd="0" presId="urn:microsoft.com/office/officeart/2005/8/layout/list1"/>
    <dgm:cxn modelId="{53A9BCBA-3159-514B-9F13-B801661C4A90}" type="presParOf" srcId="{267D24D5-8C9F-2C4B-A738-8E8C60DF5103}" destId="{97E12A99-D14D-304E-BE72-CBA877CFE22A}" srcOrd="5" destOrd="0" presId="urn:microsoft.com/office/officeart/2005/8/layout/list1"/>
    <dgm:cxn modelId="{F3C368B8-5725-F14F-BC80-6EAEC0E9CD50}" type="presParOf" srcId="{267D24D5-8C9F-2C4B-A738-8E8C60DF5103}" destId="{98C6E847-C7DF-424E-A0C6-35763D8E764A}" srcOrd="6" destOrd="0" presId="urn:microsoft.com/office/officeart/2005/8/layout/list1"/>
    <dgm:cxn modelId="{A25762D1-3DDE-9148-BD1E-63BC7CB50F4F}" type="presParOf" srcId="{267D24D5-8C9F-2C4B-A738-8E8C60DF5103}" destId="{C7CC825A-7A21-1742-BD9B-1FE86767B2FB}" srcOrd="7" destOrd="0" presId="urn:microsoft.com/office/officeart/2005/8/layout/list1"/>
    <dgm:cxn modelId="{CE9B52D4-6B72-9B47-83A8-804677836598}" type="presParOf" srcId="{267D24D5-8C9F-2C4B-A738-8E8C60DF5103}" destId="{3BFED92D-7B14-4043-8D51-17A3A4950D87}" srcOrd="8" destOrd="0" presId="urn:microsoft.com/office/officeart/2005/8/layout/list1"/>
    <dgm:cxn modelId="{6A69FDB4-DCB6-9444-897E-D8320265D1ED}" type="presParOf" srcId="{3BFED92D-7B14-4043-8D51-17A3A4950D87}" destId="{A4092BA6-4EE9-6E46-A0B5-2ADA717B1C49}" srcOrd="0" destOrd="0" presId="urn:microsoft.com/office/officeart/2005/8/layout/list1"/>
    <dgm:cxn modelId="{5F09CB2B-5F1F-2D4A-8C99-94C985300794}" type="presParOf" srcId="{3BFED92D-7B14-4043-8D51-17A3A4950D87}" destId="{0185065D-57A1-D64D-BA42-6F3DD05D6EB8}" srcOrd="1" destOrd="0" presId="urn:microsoft.com/office/officeart/2005/8/layout/list1"/>
    <dgm:cxn modelId="{8A6D2058-F9D9-1A4A-943E-44A59E0F2743}" type="presParOf" srcId="{267D24D5-8C9F-2C4B-A738-8E8C60DF5103}" destId="{E78666F6-68E5-624B-B9A3-C2D02E9AAE85}" srcOrd="9" destOrd="0" presId="urn:microsoft.com/office/officeart/2005/8/layout/list1"/>
    <dgm:cxn modelId="{1FDA4307-7CF8-E54C-83B2-1AB4CD97341C}" type="presParOf" srcId="{267D24D5-8C9F-2C4B-A738-8E8C60DF5103}" destId="{ED2DC4AA-5049-5A43-BC03-612FABB81AF5}" srcOrd="10" destOrd="0" presId="urn:microsoft.com/office/officeart/2005/8/layout/list1"/>
    <dgm:cxn modelId="{6222E2B5-E677-4B47-AF28-CC23FFD4B3FC}" type="presParOf" srcId="{267D24D5-8C9F-2C4B-A738-8E8C60DF5103}" destId="{3DC5EEA3-02D0-AA4C-9DFD-5FFBFCF9D237}" srcOrd="11" destOrd="0" presId="urn:microsoft.com/office/officeart/2005/8/layout/list1"/>
    <dgm:cxn modelId="{81FA21B1-84AF-7140-88FD-66F852E90D4D}" type="presParOf" srcId="{267D24D5-8C9F-2C4B-A738-8E8C60DF5103}" destId="{F0CA4730-27B4-AD40-8158-13E89DDC697E}" srcOrd="12" destOrd="0" presId="urn:microsoft.com/office/officeart/2005/8/layout/list1"/>
    <dgm:cxn modelId="{FADFB841-AF72-EC4B-8497-03A508441CE4}" type="presParOf" srcId="{F0CA4730-27B4-AD40-8158-13E89DDC697E}" destId="{8D48E73D-630A-BA4E-8E16-2B2C65094288}" srcOrd="0" destOrd="0" presId="urn:microsoft.com/office/officeart/2005/8/layout/list1"/>
    <dgm:cxn modelId="{E04B72F5-A182-794E-BF20-981DF775E54B}" type="presParOf" srcId="{F0CA4730-27B4-AD40-8158-13E89DDC697E}" destId="{DAE72E75-9FC7-FF46-A0C5-1BCEE15CDE57}" srcOrd="1" destOrd="0" presId="urn:microsoft.com/office/officeart/2005/8/layout/list1"/>
    <dgm:cxn modelId="{DA8636FE-8C8C-6F42-83E2-FB1FC5E24AD3}" type="presParOf" srcId="{267D24D5-8C9F-2C4B-A738-8E8C60DF5103}" destId="{574D191F-BC40-A549-BEAC-A496777958CB}" srcOrd="13" destOrd="0" presId="urn:microsoft.com/office/officeart/2005/8/layout/list1"/>
    <dgm:cxn modelId="{2D0EDF40-B7E4-4145-B09C-7A0A4048D28A}" type="presParOf" srcId="{267D24D5-8C9F-2C4B-A738-8E8C60DF5103}" destId="{37A4EEAC-B403-D74F-B8D9-95242565BFB3}" srcOrd="14" destOrd="0" presId="urn:microsoft.com/office/officeart/2005/8/layout/list1"/>
    <dgm:cxn modelId="{74CEE2A0-2C83-9A44-8A60-E7CD3EB4F7A9}" type="presParOf" srcId="{267D24D5-8C9F-2C4B-A738-8E8C60DF5103}" destId="{7CC259E5-39F1-0547-99CA-3B901A8FE438}" srcOrd="15" destOrd="0" presId="urn:microsoft.com/office/officeart/2005/8/layout/list1"/>
    <dgm:cxn modelId="{13BBE3CA-0D43-694D-8185-8A30F43E4AC6}" type="presParOf" srcId="{267D24D5-8C9F-2C4B-A738-8E8C60DF5103}" destId="{ED7F2C35-86D3-3A48-A927-DE53504BB7BE}" srcOrd="16" destOrd="0" presId="urn:microsoft.com/office/officeart/2005/8/layout/list1"/>
    <dgm:cxn modelId="{A79CA0AA-032F-894D-94DE-B093308D4042}" type="presParOf" srcId="{ED7F2C35-86D3-3A48-A927-DE53504BB7BE}" destId="{092853FA-89C2-5F4D-AEBA-8627B0E0005A}" srcOrd="0" destOrd="0" presId="urn:microsoft.com/office/officeart/2005/8/layout/list1"/>
    <dgm:cxn modelId="{8C1C39FE-0467-4E4F-ABBE-FD097792B301}" type="presParOf" srcId="{ED7F2C35-86D3-3A48-A927-DE53504BB7BE}" destId="{EA4F12DC-00C4-C144-9785-949D5C3FF7CC}" srcOrd="1" destOrd="0" presId="urn:microsoft.com/office/officeart/2005/8/layout/list1"/>
    <dgm:cxn modelId="{53388EAB-53B5-024E-9A47-CBB2740CB883}" type="presParOf" srcId="{267D24D5-8C9F-2C4B-A738-8E8C60DF5103}" destId="{707FE133-83D5-0446-8069-EEA780176F16}" srcOrd="17" destOrd="0" presId="urn:microsoft.com/office/officeart/2005/8/layout/list1"/>
    <dgm:cxn modelId="{58C94A3E-1325-8A4D-836C-301E2490DBCC}" type="presParOf" srcId="{267D24D5-8C9F-2C4B-A738-8E8C60DF5103}" destId="{46A0BFF6-058F-3E45-9A75-C7BB32C84B12}" srcOrd="18" destOrd="0" presId="urn:microsoft.com/office/officeart/2005/8/layout/list1"/>
    <dgm:cxn modelId="{C8C5F618-6225-034C-BE3A-3974EDEF7260}" type="presParOf" srcId="{267D24D5-8C9F-2C4B-A738-8E8C60DF5103}" destId="{AA452196-B17A-024E-A9CD-BACB6EBBADD6}" srcOrd="19" destOrd="0" presId="urn:microsoft.com/office/officeart/2005/8/layout/list1"/>
    <dgm:cxn modelId="{FA5A89E0-A6B4-E348-9966-0828BFA7BAA5}" type="presParOf" srcId="{267D24D5-8C9F-2C4B-A738-8E8C60DF5103}" destId="{5D719EE1-B446-FE4C-A76B-FF5140B560D5}" srcOrd="20" destOrd="0" presId="urn:microsoft.com/office/officeart/2005/8/layout/list1"/>
    <dgm:cxn modelId="{C20517D5-E1C7-F545-868C-245B0127F069}" type="presParOf" srcId="{5D719EE1-B446-FE4C-A76B-FF5140B560D5}" destId="{4001DEA1-82DA-194F-AF3F-D1FA7B01B4A3}" srcOrd="0" destOrd="0" presId="urn:microsoft.com/office/officeart/2005/8/layout/list1"/>
    <dgm:cxn modelId="{8571E4CF-7237-B946-B1FD-3953D2A31792}" type="presParOf" srcId="{5D719EE1-B446-FE4C-A76B-FF5140B560D5}" destId="{E1623820-7FDB-084F-AA35-D42061AAF139}" srcOrd="1" destOrd="0" presId="urn:microsoft.com/office/officeart/2005/8/layout/list1"/>
    <dgm:cxn modelId="{A9114419-F776-794D-88BA-FFCA0D2AC836}" type="presParOf" srcId="{267D24D5-8C9F-2C4B-A738-8E8C60DF5103}" destId="{10874F06-3C89-4E43-91F3-F1FC8DF4E309}" srcOrd="21" destOrd="0" presId="urn:microsoft.com/office/officeart/2005/8/layout/list1"/>
    <dgm:cxn modelId="{0C6A2301-D514-664D-B79E-0996650297B4}" type="presParOf" srcId="{267D24D5-8C9F-2C4B-A738-8E8C60DF5103}" destId="{7C27CB38-8A1F-6F43-A82F-326B6C886B5E}" srcOrd="22" destOrd="0" presId="urn:microsoft.com/office/officeart/2005/8/layout/list1"/>
    <dgm:cxn modelId="{F0E7AC84-6C96-7341-8785-6E17EDEC8A5A}" type="presParOf" srcId="{267D24D5-8C9F-2C4B-A738-8E8C60DF5103}" destId="{8B8EEA7D-6847-8F49-B1A1-25DB33C38E40}" srcOrd="23" destOrd="0" presId="urn:microsoft.com/office/officeart/2005/8/layout/list1"/>
    <dgm:cxn modelId="{AB81D348-45A0-DC44-8079-10458A1816ED}" type="presParOf" srcId="{267D24D5-8C9F-2C4B-A738-8E8C60DF5103}" destId="{DE8072D5-C426-2840-8AC6-F89626EF805A}" srcOrd="24" destOrd="0" presId="urn:microsoft.com/office/officeart/2005/8/layout/list1"/>
    <dgm:cxn modelId="{56C2F459-8C66-584B-8F22-19E031AB3565}" type="presParOf" srcId="{DE8072D5-C426-2840-8AC6-F89626EF805A}" destId="{0177A96C-974C-6B47-AD67-601AF1A90217}" srcOrd="0" destOrd="0" presId="urn:microsoft.com/office/officeart/2005/8/layout/list1"/>
    <dgm:cxn modelId="{9963124D-DE86-0A4D-8228-9D66BC9CFE98}" type="presParOf" srcId="{DE8072D5-C426-2840-8AC6-F89626EF805A}" destId="{35582252-2DB4-644E-A579-1DD69388EBB5}" srcOrd="1" destOrd="0" presId="urn:microsoft.com/office/officeart/2005/8/layout/list1"/>
    <dgm:cxn modelId="{4A02D228-F0A1-5148-9BA3-34666F163625}" type="presParOf" srcId="{267D24D5-8C9F-2C4B-A738-8E8C60DF5103}" destId="{744FF96E-C072-754D-85FD-C7CD645DCD9C}" srcOrd="25" destOrd="0" presId="urn:microsoft.com/office/officeart/2005/8/layout/list1"/>
    <dgm:cxn modelId="{B76945A4-9B6A-7C42-B258-D95640896DA9}" type="presParOf" srcId="{267D24D5-8C9F-2C4B-A738-8E8C60DF5103}" destId="{F1DDFF2E-428B-E246-8F23-13DFC2C4435A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EF850-1C99-8643-A227-9D0B99309D32}">
      <dsp:nvSpPr>
        <dsp:cNvPr id="0" name=""/>
        <dsp:cNvSpPr/>
      </dsp:nvSpPr>
      <dsp:spPr>
        <a:xfrm>
          <a:off x="0" y="28608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All artifacts are committed to git alongside the codebase, providing version history and context for AI and team members. </a:t>
          </a:r>
        </a:p>
      </dsp:txBody>
      <dsp:txXfrm>
        <a:off x="0" y="286083"/>
        <a:ext cx="10965772" cy="510300"/>
      </dsp:txXfrm>
    </dsp:sp>
    <dsp:sp modelId="{99980732-945E-BB46-A978-DAD1CE757FEE}">
      <dsp:nvSpPr>
        <dsp:cNvPr id="0" name=""/>
        <dsp:cNvSpPr/>
      </dsp:nvSpPr>
      <dsp:spPr>
        <a:xfrm>
          <a:off x="19025" y="201179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Artifacts</a:t>
          </a:r>
        </a:p>
      </dsp:txBody>
      <dsp:txXfrm>
        <a:off x="36318" y="218472"/>
        <a:ext cx="3525177" cy="319654"/>
      </dsp:txXfrm>
    </dsp:sp>
    <dsp:sp modelId="{98C6E847-C7DF-424E-A0C6-35763D8E764A}">
      <dsp:nvSpPr>
        <dsp:cNvPr id="0" name=""/>
        <dsp:cNvSpPr/>
      </dsp:nvSpPr>
      <dsp:spPr>
        <a:xfrm>
          <a:off x="0" y="103830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Change and adoption metrics are committed directly to the codebase as markdown files, removing the need for Jira.</a:t>
          </a:r>
        </a:p>
      </dsp:txBody>
      <dsp:txXfrm>
        <a:off x="0" y="1038303"/>
        <a:ext cx="10965772" cy="510300"/>
      </dsp:txXfrm>
    </dsp:sp>
    <dsp:sp modelId="{8D886C31-F1A9-644B-8B3C-F26BB91886BE}">
      <dsp:nvSpPr>
        <dsp:cNvPr id="0" name=""/>
        <dsp:cNvSpPr/>
      </dsp:nvSpPr>
      <dsp:spPr>
        <a:xfrm>
          <a:off x="0" y="877807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Measurements</a:t>
          </a:r>
        </a:p>
      </dsp:txBody>
      <dsp:txXfrm>
        <a:off x="17293" y="895100"/>
        <a:ext cx="3525177" cy="319654"/>
      </dsp:txXfrm>
    </dsp:sp>
    <dsp:sp modelId="{ED2DC4AA-5049-5A43-BC03-612FABB81AF5}">
      <dsp:nvSpPr>
        <dsp:cNvPr id="0" name=""/>
        <dsp:cNvSpPr/>
      </dsp:nvSpPr>
      <dsp:spPr>
        <a:xfrm>
          <a:off x="0" y="179052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Designs and user interactions that determine Intent and measurements are committed directly into the codebase. </a:t>
          </a:r>
        </a:p>
      </dsp:txBody>
      <dsp:txXfrm>
        <a:off x="0" y="1790523"/>
        <a:ext cx="10965772" cy="510300"/>
      </dsp:txXfrm>
    </dsp:sp>
    <dsp:sp modelId="{0185065D-57A1-D64D-BA42-6F3DD05D6EB8}">
      <dsp:nvSpPr>
        <dsp:cNvPr id="0" name=""/>
        <dsp:cNvSpPr/>
      </dsp:nvSpPr>
      <dsp:spPr>
        <a:xfrm>
          <a:off x="0" y="1630027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Design</a:t>
          </a:r>
        </a:p>
      </dsp:txBody>
      <dsp:txXfrm>
        <a:off x="17293" y="1647320"/>
        <a:ext cx="3525177" cy="319654"/>
      </dsp:txXfrm>
    </dsp:sp>
    <dsp:sp modelId="{37A4EEAC-B403-D74F-B8D9-95242565BFB3}">
      <dsp:nvSpPr>
        <dsp:cNvPr id="0" name=""/>
        <dsp:cNvSpPr/>
      </dsp:nvSpPr>
      <dsp:spPr>
        <a:xfrm>
          <a:off x="0" y="254274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Telemetry, Security, Compliance, and Governance needs are committed in the codebase, reducing the divide between teams.</a:t>
          </a:r>
        </a:p>
      </dsp:txBody>
      <dsp:txXfrm>
        <a:off x="0" y="2542743"/>
        <a:ext cx="10965772" cy="510300"/>
      </dsp:txXfrm>
    </dsp:sp>
    <dsp:sp modelId="{DAE72E75-9FC7-FF46-A0C5-1BCEE15CDE57}">
      <dsp:nvSpPr>
        <dsp:cNvPr id="0" name=""/>
        <dsp:cNvSpPr/>
      </dsp:nvSpPr>
      <dsp:spPr>
        <a:xfrm>
          <a:off x="0" y="2346625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Security, Operations, and Governance</a:t>
          </a:r>
        </a:p>
      </dsp:txBody>
      <dsp:txXfrm>
        <a:off x="17293" y="2363918"/>
        <a:ext cx="3525177" cy="319654"/>
      </dsp:txXfrm>
    </dsp:sp>
    <dsp:sp modelId="{46A0BFF6-058F-3E45-9A75-C7BB32C84B12}">
      <dsp:nvSpPr>
        <dsp:cNvPr id="0" name=""/>
        <dsp:cNvSpPr/>
      </dsp:nvSpPr>
      <dsp:spPr>
        <a:xfrm>
          <a:off x="0" y="329496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Weekly DevOps, </a:t>
          </a:r>
          <a:r>
            <a:rPr lang="en-US" sz="1200" kern="1200" dirty="0" err="1"/>
            <a:t>MLOps</a:t>
          </a:r>
          <a:r>
            <a:rPr lang="en-US" sz="1200" kern="1200" dirty="0"/>
            <a:t>, and AI ceremonies have documents committed to code as outcomes. </a:t>
          </a:r>
        </a:p>
      </dsp:txBody>
      <dsp:txXfrm>
        <a:off x="0" y="3294963"/>
        <a:ext cx="10965772" cy="510300"/>
      </dsp:txXfrm>
    </dsp:sp>
    <dsp:sp modelId="{EA4F12DC-00C4-C144-9785-949D5C3FF7CC}">
      <dsp:nvSpPr>
        <dsp:cNvPr id="0" name=""/>
        <dsp:cNvSpPr/>
      </dsp:nvSpPr>
      <dsp:spPr>
        <a:xfrm>
          <a:off x="0" y="3134467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and Engineering</a:t>
          </a:r>
        </a:p>
      </dsp:txBody>
      <dsp:txXfrm>
        <a:off x="17293" y="3151760"/>
        <a:ext cx="3525177" cy="319654"/>
      </dsp:txXfrm>
    </dsp:sp>
    <dsp:sp modelId="{7C27CB38-8A1F-6F43-A82F-326B6C886B5E}">
      <dsp:nvSpPr>
        <dsp:cNvPr id="0" name=""/>
        <dsp:cNvSpPr/>
      </dsp:nvSpPr>
      <dsp:spPr>
        <a:xfrm>
          <a:off x="0" y="404718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Behavior Driven Development (BDD) &amp; AI/ML Model Training</a:t>
          </a:r>
        </a:p>
      </dsp:txBody>
      <dsp:txXfrm>
        <a:off x="0" y="4047183"/>
        <a:ext cx="10965772" cy="510300"/>
      </dsp:txXfrm>
    </dsp:sp>
    <dsp:sp modelId="{E1623820-7FDB-084F-AA35-D42061AAF139}">
      <dsp:nvSpPr>
        <dsp:cNvPr id="0" name=""/>
        <dsp:cNvSpPr/>
      </dsp:nvSpPr>
      <dsp:spPr>
        <a:xfrm flipH="1">
          <a:off x="0" y="3883917"/>
          <a:ext cx="3545716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Testing</a:t>
          </a:r>
        </a:p>
      </dsp:txBody>
      <dsp:txXfrm>
        <a:off x="17293" y="3901210"/>
        <a:ext cx="3511130" cy="319654"/>
      </dsp:txXfrm>
    </dsp:sp>
    <dsp:sp modelId="{F1DDFF2E-428B-E246-8F23-13DFC2C4435A}">
      <dsp:nvSpPr>
        <dsp:cNvPr id="0" name=""/>
        <dsp:cNvSpPr/>
      </dsp:nvSpPr>
      <dsp:spPr>
        <a:xfrm>
          <a:off x="0" y="4799403"/>
          <a:ext cx="10965772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66" tIns="249936" rIns="85106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Change Management is part of the process, not a handoff. </a:t>
          </a:r>
        </a:p>
      </dsp:txBody>
      <dsp:txXfrm>
        <a:off x="0" y="4799403"/>
        <a:ext cx="10965772" cy="510300"/>
      </dsp:txXfrm>
    </dsp:sp>
    <dsp:sp modelId="{35582252-2DB4-644E-A579-1DD69388EBB5}">
      <dsp:nvSpPr>
        <dsp:cNvPr id="0" name=""/>
        <dsp:cNvSpPr/>
      </dsp:nvSpPr>
      <dsp:spPr>
        <a:xfrm>
          <a:off x="0" y="4638907"/>
          <a:ext cx="3559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0136" tIns="0" rIns="29013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Adoption</a:t>
          </a:r>
        </a:p>
      </dsp:txBody>
      <dsp:txXfrm>
        <a:off x="17293" y="4656200"/>
        <a:ext cx="3525177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Montserrat Semi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Montserrat SemiBold" pitchFamily="2" charset="77"/>
              </a:defRPr>
            </a:lvl1pPr>
          </a:lstStyle>
          <a:p>
            <a:fld id="{E85050A8-D4C7-9644-A76A-91F81E8F70B7}" type="datetimeFigureOut">
              <a:rPr lang="en-US" smtClean="0"/>
              <a:pPr/>
              <a:t>11/23/25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Montserrat Semi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Montserrat SemiBold" pitchFamily="2" charset="77"/>
              </a:defRPr>
            </a:lvl1pPr>
          </a:lstStyle>
          <a:p>
            <a:fld id="{72BE871F-C410-4944-A4DD-D46EE7A4B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3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Montserrat SemiBold" pitchFamily="2" charset="77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d.org/pubs/research_reports/RRA2680-1.html?utm_source=chatgpt.co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iodive.com/news/AI-project-fail-data-SPGlobal/742590/?utm_source=chatgpt.com" TargetMode="External"/><Relationship Id="rId5" Type="http://schemas.openxmlformats.org/officeDocument/2006/relationships/hyperlink" Target="https://www.forbes.com/sites/joetoscano1/2025/09/15/why-85-of-ai-projects-fail---and-4-ways-to-be-in-the-15-that-succeed/?utm_source=chatgpt.com" TargetMode="External"/><Relationship Id="rId4" Type="http://schemas.openxmlformats.org/officeDocument/2006/relationships/hyperlink" Target="https://www.nttdata.com/global/en/insights/focus/2024/between-70-85p-of-genai-deployment-efforts-are-failing?utm_source=chatgpt.co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report by RAND Corporation indicates that “more than 80 percent of AI projects fail” — roughly double the rate of non-AI IT projects. </a:t>
            </a: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3"/>
              </a:rPr>
              <a:t>RAND Corporation+2WorkOS+2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Another source puts the figure that between 70 % and 85 % of generative-AI deployment efforts fail to meet desired ROI. </a:t>
            </a: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4"/>
              </a:rPr>
              <a:t>NTT DATA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recent blog citing a Massachusetts Institute of Technology (MIT) study claims that up to 95 % of Gen-AI pilot projects fail to deliver measurable business impact. </a:t>
            </a: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5"/>
              </a:rPr>
              <a:t>Forbes+1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Additional data: The share of firms that scrapped most of their AI initiatives rose to ~42% this year (up from ~17% the previous year). </a:t>
            </a:r>
            <a:r>
              <a:rPr kumimoji="0" lang="en-US" altLang="en-US" sz="12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6"/>
              </a:rPr>
              <a:t>CIO Dive</a:t>
            </a:r>
            <a:endParaRPr kumimoji="0" lang="en-US" altLang="en-US" sz="12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2A5-CDC5-B968-20EE-7C0E354C4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875F6-204D-5D2C-F125-17F68A654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50491-BD4D-5A8D-5216-CE30A5E72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The customer became the backlog. Not the Human.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27CA-E54E-6964-1308-0A96C4880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9F70F-07CC-DC46-8945-C044A123A6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0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will amplify the issues in development teams due to organizations working on the same product are working in silos</a:t>
            </a:r>
          </a:p>
          <a:p>
            <a:r>
              <a:rPr lang="en-US" dirty="0"/>
              <a:t>Without intent, you can not use AI</a:t>
            </a:r>
          </a:p>
          <a:p>
            <a:r>
              <a:rPr lang="en-US" dirty="0"/>
              <a:t>Without good data, you can use AI</a:t>
            </a:r>
          </a:p>
          <a:p>
            <a:r>
              <a:rPr lang="en-US" dirty="0"/>
              <a:t>Without measurable human interactions, you’re just guessing. Fast development will mean you need to fail in production a lot</a:t>
            </a:r>
          </a:p>
          <a:p>
            <a:r>
              <a:rPr lang="en-US" dirty="0"/>
              <a:t>Without a strong platform, </a:t>
            </a:r>
            <a:r>
              <a:rPr lang="en-US" dirty="0" err="1"/>
              <a:t>MLOps</a:t>
            </a:r>
            <a:r>
              <a:rPr lang="en-US" dirty="0"/>
              <a:t>, and testing practices, you will fail fast.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6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5CBD1-DD47-9D95-40E6-427A5046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099F05-5948-5515-B64B-47F2C433C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DB874-0D1D-104A-B71B-F14C6E22F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FC2E0-3A28-F001-9CD4-26CE8020B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443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B6FA5-C656-6780-7495-B2B699DAA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3AF301-D6C2-1FF7-A866-D0859C786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4B5F9-627C-3A10-5930-668BF1245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B4C31-568D-6729-618C-1A0445F4C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4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E871F-C410-4944-A4DD-D46EE7A4BD1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6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2ED5-1231-0322-3A61-4F2AC8550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81370-7E66-C488-4A57-812DBDFF8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DB6E-77DB-54F0-5C8F-F3F68465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CCE4-3EF9-1BBE-C795-38DA7AAC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CC59A-0AC0-D5AA-C3BB-BBA6BC00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1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7135-D1A2-880A-DB51-3723635B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183F8-7C4D-3106-2BB8-6FE683538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3DE26-719C-F786-EDB9-E83E2119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8125D-C90E-DF3F-F43D-D2332977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D8C9A-4576-84E7-EF5F-EA613984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3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2EEFB-38AD-65DB-4F57-DE711A676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F9595-3922-84B4-EC41-8CE735D65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D619D-0464-B00F-AFF1-458617D9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E34CD-7D83-180E-D64A-085AB1AA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A8C09-AA21-48D8-B565-CFF95641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9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3D1B-9782-CA20-D33F-18DCB744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80D3F-AA95-6C19-D6C4-96C20930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118BA-F300-74DD-1018-1A967BBD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CB604-5DFC-0411-CE38-40EFBCDB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4D06-1E30-7DE9-5BD8-403D3F10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B23F-690C-2B95-E4B5-F9CCC5FD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A17EE-191C-652A-EA99-98C57448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4621-1D3C-BF07-EFA2-4BFCCAFE4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745E8-6EE2-CB39-51CD-29618C26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58A90-65B8-8811-C9EF-29683D18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6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6FB5-0C77-0021-6C66-7765D095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DB19-DC6C-2204-B7F2-FD81834F9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C27D-F54C-20FC-C3D3-9A77C18B8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FCE1D-5319-432D-539E-C0C05628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9FC08-AA6F-107B-AF82-5A2C039E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CA15D-8362-2B11-22BB-9C906CCC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C156-B649-8BE1-8CD6-2CFAD28D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013E0-993D-E421-12EF-A57ABC8C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1905A-ACE8-AD51-CE00-B6BE74CA9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2A184-9AA9-FB7A-3B60-983A35878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4E6B0-E31F-7DA4-D005-AB0F4853F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213085-C9C5-7779-31C2-E5F9F36C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DBA54-E1B8-BC4E-2596-C80DD9C0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50EB73-A845-BB0E-FEAC-3E6AD61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7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04F8-4202-2416-BEEF-A5555D0C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159AB-6CDE-DC17-85FF-5F085884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E0E60-2CFA-7841-C21E-DEE970D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0D386-0118-50D4-8F10-8FC4951E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1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AD3B2-EC43-E340-E48F-72BD83FF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8553B-039B-0F7C-6A36-3BD93F85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D90E3-CB24-29A3-96CF-758427A5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A327-1BA9-8A6F-0215-BD4D9D83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D14B-8BA7-FBF1-E3C8-7949F56D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770F4-A0A7-5972-663E-47FDF2AC4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AA3FF-3A4E-FAE5-6F1E-FC253D53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3ADA0-95BF-6F5C-A40F-8CA57BD60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5E2DB-57B0-9449-F407-D2CC49B1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6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26B2-47C3-8506-086C-4C136BC1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287DE-F6B7-5FC5-689F-343C968D5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F15C8-8AC5-8519-7805-E1C97472A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B511-41FC-2862-414B-854E8A09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0771-2EFA-514E-8C7A-8BEA2DC1C19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61999-C62D-DD1B-9787-D3173425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B417F-1B95-931B-AE73-DBC9CE51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D1560-A899-474B-8C02-E344AC240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43672-C42D-CB10-6183-92362330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3ECDC-52AF-6A7B-9196-0FD264093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BC6C1-BE2D-6130-7C00-80F8FACAA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82000"/>
                  </a:schemeClr>
                </a:solidFill>
                <a:latin typeface="Montserrat SemiBold" pitchFamily="2" charset="77"/>
              </a:defRPr>
            </a:lvl1pPr>
          </a:lstStyle>
          <a:p>
            <a:fld id="{6E060771-2EFA-514E-8C7A-8BEA2DC1C197}" type="datetimeFigureOut">
              <a:rPr lang="en-US" smtClean="0"/>
              <a:pPr/>
              <a:t>11/23/25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508BA-7B5F-9186-8B61-41D3533CD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82000"/>
                  </a:schemeClr>
                </a:solidFill>
                <a:latin typeface="Montserrat SemiBold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A22BF-57F7-6DBD-D352-565B4FDBA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82000"/>
                  </a:schemeClr>
                </a:solidFill>
                <a:latin typeface="Montserrat SemiBold" pitchFamily="2" charset="77"/>
              </a:defRPr>
            </a:lvl1pPr>
          </a:lstStyle>
          <a:p>
            <a:fld id="{E9ED1560-A899-474B-8C02-E344AC2401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6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Montserrat SemiBold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3AF2242-C6BB-EA7D-60DB-CB1AFC46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95" y="300788"/>
            <a:ext cx="8855242" cy="590349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2034360-83FC-D08C-F376-189DC13F7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2269"/>
            <a:ext cx="8855242" cy="456615"/>
          </a:xfrm>
        </p:spPr>
        <p:txBody>
          <a:bodyPr/>
          <a:lstStyle/>
          <a:p>
            <a:r>
              <a:rPr lang="en-US" b="1" dirty="0">
                <a:solidFill>
                  <a:srgbClr val="073D45"/>
                </a:solidFill>
                <a:latin typeface="Montserrat SemiBold" pitchFamily="2" charset="77"/>
              </a:rPr>
              <a:t>Business Intent</a:t>
            </a:r>
            <a:r>
              <a:rPr lang="en-US" b="1" dirty="0">
                <a:latin typeface="Montserrat SemiBold" pitchFamily="2" charset="77"/>
              </a:rPr>
              <a:t>. </a:t>
            </a:r>
            <a:r>
              <a:rPr lang="en-US" b="1" dirty="0">
                <a:solidFill>
                  <a:srgbClr val="167E45"/>
                </a:solidFill>
                <a:latin typeface="Montserrat SemiBold" pitchFamily="2" charset="77"/>
              </a:rPr>
              <a:t>Aligned Systems</a:t>
            </a:r>
            <a:r>
              <a:rPr lang="en-US" b="1" dirty="0">
                <a:latin typeface="Montserrat SemiBold" pitchFamily="2" charset="77"/>
              </a:rPr>
              <a:t>. </a:t>
            </a:r>
            <a:r>
              <a:rPr lang="en-US" b="1" dirty="0">
                <a:solidFill>
                  <a:srgbClr val="EF3D31"/>
                </a:solidFill>
                <a:latin typeface="Montserrat SemiBold" pitchFamily="2" charset="77"/>
              </a:rPr>
              <a:t>Engineering</a:t>
            </a:r>
            <a:r>
              <a:rPr lang="en-US" b="1" dirty="0">
                <a:latin typeface="Montserrat SemiBold" pitchFamily="2" charset="77"/>
              </a:rPr>
              <a:t>. </a:t>
            </a:r>
            <a:r>
              <a:rPr lang="en-US" b="1" dirty="0">
                <a:solidFill>
                  <a:srgbClr val="FFC645"/>
                </a:solidFill>
                <a:latin typeface="Montserrat SemiBold" pitchFamily="2" charset="77"/>
              </a:rPr>
              <a:t>Design</a:t>
            </a:r>
            <a:r>
              <a:rPr lang="en-US" b="1" dirty="0">
                <a:latin typeface="Montserrat SemiBold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0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40E732-1C66-1455-B3E8-E4A1DB99C339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INTENT</a:t>
            </a:r>
          </a:p>
        </p:txBody>
      </p:sp>
      <p:pic>
        <p:nvPicPr>
          <p:cNvPr id="38" name="Picture 37" descr="A circular diagram with multiple colored circles&#10;&#10;AI-generated content may be incorrect.">
            <a:extLst>
              <a:ext uri="{FF2B5EF4-FFF2-40B4-BE49-F238E27FC236}">
                <a16:creationId xmlns:a16="http://schemas.microsoft.com/office/drawing/2014/main" id="{4CDB9912-81B4-9031-FE92-1F28EE24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52" y="3706368"/>
            <a:ext cx="2442412" cy="2230736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BF297E39-D9A8-7ECC-4174-7E818C65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38" y="1306627"/>
            <a:ext cx="871450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 SemiBold" pitchFamily="2" charset="77"/>
              </a:rPr>
              <a:t>Agile User Story: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 Medium" pitchFamily="2" charset="77"/>
              </a:rPr>
              <a:t>"As a user, I want to summarize a PDF so I can read it faster." (This executes code).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tx2"/>
              </a:solidFill>
              <a:latin typeface="Montserrat Medium" pitchFamily="2" charset="7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 SemiBold" pitchFamily="2" charset="77"/>
              </a:rPr>
              <a:t>Acceptance Criteria: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itchFamily="2" charset="77"/>
              </a:rPr>
              <a:t>Is a summary of </a:t>
            </a:r>
            <a:r>
              <a:rPr lang="en-US" altLang="en-US" sz="2400" dirty="0">
                <a:solidFill>
                  <a:schemeClr val="tx2"/>
                </a:solidFill>
                <a:latin typeface="Montserrat" pitchFamily="2" charset="77"/>
              </a:rPr>
              <a:t>the PDF, including name, risk score, etc.</a:t>
            </a:r>
            <a:endParaRPr kumimoji="0" lang="en-US" altLang="en-US" sz="240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Montserrat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Montserrat SemiBold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 SemiBold" pitchFamily="2" charset="77"/>
              </a:rPr>
              <a:t>BIASED Intent Statement: 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itchFamily="2" charset="77"/>
              </a:rPr>
              <a:t>"The system must summarize PDFs without omitting financial risk clauses, maintaining a neutral tone, and flagging uncertainty."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itchFamily="2" charset="77"/>
              </a:rPr>
              <a:t>(</a:t>
            </a:r>
            <a:r>
              <a:rPr lang="en-US" altLang="en-US" sz="2400" i="1" dirty="0">
                <a:solidFill>
                  <a:schemeClr val="tx2"/>
                </a:solidFill>
                <a:latin typeface="Montserrat" pitchFamily="2" charset="77"/>
              </a:rPr>
              <a:t>The team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itchFamily="2" charset="77"/>
              </a:rPr>
              <a:t>is aware </a:t>
            </a:r>
            <a:r>
              <a:rPr lang="en-US" altLang="en-US" sz="2400" i="1" dirty="0">
                <a:solidFill>
                  <a:schemeClr val="tx2"/>
                </a:solidFill>
                <a:latin typeface="Montserrat" pitchFamily="2" charset="77"/>
              </a:rPr>
              <a:t>of intent and is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itchFamily="2" charset="77"/>
              </a:rPr>
              <a:t> empowered to resolve ambiguous issues. AI compares intent to security and </a:t>
            </a:r>
            <a:r>
              <a:rPr lang="en-US" altLang="en-US" sz="2400" i="1" dirty="0">
                <a:solidFill>
                  <a:schemeClr val="tx2"/>
                </a:solidFill>
                <a:latin typeface="Montserrat" pitchFamily="2" charset="77"/>
              </a:rPr>
              <a:t>governance policies alerting the team immediately.)</a:t>
            </a:r>
            <a:endParaRPr kumimoji="0" lang="en-US" altLang="en-US" sz="2400" i="1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087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ircular diagram with arrows&#10;&#10;AI-generated content may be incorrect.">
            <a:extLst>
              <a:ext uri="{FF2B5EF4-FFF2-40B4-BE49-F238E27FC236}">
                <a16:creationId xmlns:a16="http://schemas.microsoft.com/office/drawing/2014/main" id="{19B1C42E-91E9-AE1E-E426-9887DC21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362466"/>
            <a:ext cx="6502400" cy="650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7EC256-A1CC-1ABC-83AC-21CD3AD04F2B}"/>
              </a:ext>
            </a:extLst>
          </p:cNvPr>
          <p:cNvSpPr txBox="1"/>
          <p:nvPr/>
        </p:nvSpPr>
        <p:spPr>
          <a:xfrm>
            <a:off x="4734157" y="362466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Start with Intent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16498-A44D-0446-5AA4-03569FBED9AE}"/>
              </a:ext>
            </a:extLst>
          </p:cNvPr>
          <p:cNvSpPr txBox="1"/>
          <p:nvPr/>
        </p:nvSpPr>
        <p:spPr>
          <a:xfrm>
            <a:off x="8968194" y="3244334"/>
            <a:ext cx="3043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Build alignment with intent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BD22C-C352-61FC-CC8F-418DC677906D}"/>
              </a:ext>
            </a:extLst>
          </p:cNvPr>
          <p:cNvSpPr txBox="1"/>
          <p:nvPr/>
        </p:nvSpPr>
        <p:spPr>
          <a:xfrm>
            <a:off x="7538130" y="5793693"/>
            <a:ext cx="482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Integrate engineering with domain experts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BEFA6D-23C7-14B2-68AA-214D63831C1F}"/>
              </a:ext>
            </a:extLst>
          </p:cNvPr>
          <p:cNvSpPr txBox="1"/>
          <p:nvPr/>
        </p:nvSpPr>
        <p:spPr>
          <a:xfrm>
            <a:off x="846128" y="1907646"/>
            <a:ext cx="281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Measure metrics that matter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608A5-CAB0-2562-9549-552285946762}"/>
              </a:ext>
            </a:extLst>
          </p:cNvPr>
          <p:cNvSpPr txBox="1"/>
          <p:nvPr/>
        </p:nvSpPr>
        <p:spPr>
          <a:xfrm>
            <a:off x="1387580" y="5114820"/>
            <a:ext cx="2914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Operationalize Design, Performance, and Change</a:t>
            </a:r>
          </a:p>
        </p:txBody>
      </p:sp>
    </p:spTree>
    <p:extLst>
      <p:ext uri="{BB962C8B-B14F-4D97-AF65-F5344CB8AC3E}">
        <p14:creationId xmlns:p14="http://schemas.microsoft.com/office/powerpoint/2010/main" val="200642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23926-A284-6815-A672-489F0BB9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EA0B6D-98FC-8252-1748-7B9A9EA19299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INTENT Workshop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546C0E28-1A1F-0F3F-A1DF-B3F19CBC9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734944"/>
            <a:ext cx="1109749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Clear, shared understanding of intent (purpose, outcomes, constraints).</a:t>
            </a:r>
          </a:p>
          <a:p>
            <a:r>
              <a:rPr lang="en-US" sz="2000" dirty="0">
                <a:latin typeface="Montserrat" pitchFamily="2" charset="77"/>
              </a:rPr>
              <a:t>Translation of intent into measurable behaviors.</a:t>
            </a:r>
          </a:p>
          <a:p>
            <a:r>
              <a:rPr lang="en-US" sz="2000" dirty="0">
                <a:latin typeface="Montserrat" pitchFamily="2" charset="77"/>
              </a:rPr>
              <a:t>Alignment across domain, product, engineering, data, and evaluation.</a:t>
            </a:r>
          </a:p>
          <a:p>
            <a:endParaRPr lang="en-US" sz="2400" dirty="0">
              <a:latin typeface="Montserrat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 err="1">
                <a:latin typeface="Montserrat" pitchFamily="2" charset="77"/>
              </a:rPr>
              <a:t>intent.md</a:t>
            </a:r>
            <a:r>
              <a:rPr lang="en-US" sz="2000" dirty="0">
                <a:latin typeface="Montserrat" pitchFamily="2" charset="77"/>
              </a:rPr>
              <a:t> (intent statements + constraints)</a:t>
            </a:r>
          </a:p>
          <a:p>
            <a:r>
              <a:rPr lang="en-US" sz="2000" dirty="0">
                <a:latin typeface="Montserrat" pitchFamily="2" charset="77"/>
              </a:rPr>
              <a:t>behavior-</a:t>
            </a:r>
            <a:r>
              <a:rPr lang="en-US" sz="2000" dirty="0" err="1">
                <a:latin typeface="Montserrat" pitchFamily="2" charset="77"/>
              </a:rPr>
              <a:t>spec.md</a:t>
            </a:r>
            <a:r>
              <a:rPr lang="en-US" sz="2000" dirty="0">
                <a:latin typeface="Montserrat" pitchFamily="2" charset="77"/>
              </a:rPr>
              <a:t> (expected/unacceptable behaviors)</a:t>
            </a:r>
          </a:p>
          <a:p>
            <a:r>
              <a:rPr lang="en-US" sz="2000" dirty="0">
                <a:latin typeface="Montserrat" pitchFamily="2" charset="77"/>
              </a:rPr>
              <a:t>early metrics definitions (success criteria)</a:t>
            </a:r>
          </a:p>
          <a:p>
            <a:endParaRPr lang="en-US" sz="2400" b="1" dirty="0"/>
          </a:p>
          <a:p>
            <a:r>
              <a:rPr lang="en-US" sz="2400" b="1" dirty="0">
                <a:latin typeface="Montserrat SemiBold" pitchFamily="2" charset="77"/>
              </a:rPr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 </a:t>
            </a:r>
          </a:p>
          <a:p>
            <a:r>
              <a:rPr lang="en-US" sz="2000" dirty="0">
                <a:latin typeface="Montserrat" pitchFamily="2" charset="77"/>
              </a:rPr>
              <a:t>Also triggered when intent changes or new capability is introduced.</a:t>
            </a:r>
          </a:p>
        </p:txBody>
      </p:sp>
      <p:pic>
        <p:nvPicPr>
          <p:cNvPr id="29" name="Picture 28" descr="A circular diagram with multiple colored circles&#10;&#10;AI-generated content may be incorrect.">
            <a:extLst>
              <a:ext uri="{FF2B5EF4-FFF2-40B4-BE49-F238E27FC236}">
                <a16:creationId xmlns:a16="http://schemas.microsoft.com/office/drawing/2014/main" id="{D02C890E-61D7-B189-C405-4A725BF1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552" y="3706368"/>
            <a:ext cx="2442412" cy="223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057CA-18D2-2E3C-288E-94CD7019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D8C8AB-7488-8FAE-319A-A4F19AD530C9}"/>
              </a:ext>
            </a:extLst>
          </p:cNvPr>
          <p:cNvSpPr txBox="1"/>
          <p:nvPr/>
        </p:nvSpPr>
        <p:spPr>
          <a:xfrm>
            <a:off x="1267326" y="657726"/>
            <a:ext cx="9625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Architecture &amp; Behavior Design Review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39BF84E1-773E-35D5-3892-033EADA6F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942763"/>
            <a:ext cx="1109749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Alignment on prompt architecture, RAG strategies, agent patterns, or system design.</a:t>
            </a:r>
          </a:p>
          <a:p>
            <a:r>
              <a:rPr lang="en-US" sz="2000" dirty="0">
                <a:latin typeface="Montserrat" pitchFamily="2" charset="77"/>
              </a:rPr>
              <a:t>Behavioral boundaries defined (deterministic vs probabilistic).</a:t>
            </a:r>
          </a:p>
          <a:p>
            <a:r>
              <a:rPr lang="en-US" sz="2000" dirty="0">
                <a:latin typeface="Montserrat" pitchFamily="2" charset="77"/>
              </a:rPr>
              <a:t>Feasibility review and risk reveal before the build begins.</a:t>
            </a:r>
          </a:p>
          <a:p>
            <a:endParaRPr lang="en-US" sz="2400" b="1" dirty="0"/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architecture diagrams, prompt/agent design docs</a:t>
            </a:r>
          </a:p>
          <a:p>
            <a:r>
              <a:rPr lang="en-US" sz="2000" dirty="0">
                <a:latin typeface="Montserrat" pitchFamily="2" charset="77"/>
              </a:rPr>
              <a:t>behavior-</a:t>
            </a:r>
            <a:r>
              <a:rPr lang="en-US" sz="2000" dirty="0" err="1">
                <a:latin typeface="Montserrat" pitchFamily="2" charset="77"/>
              </a:rPr>
              <a:t>spec.md</a:t>
            </a:r>
            <a:r>
              <a:rPr lang="en-US" sz="2000" dirty="0">
                <a:latin typeface="Montserrat" pitchFamily="2" charset="77"/>
              </a:rPr>
              <a:t> (boundaries, deterministic rules)</a:t>
            </a:r>
          </a:p>
          <a:p>
            <a:r>
              <a:rPr lang="en-US" sz="2000" dirty="0">
                <a:latin typeface="Montserrat" pitchFamily="2" charset="77"/>
              </a:rPr>
              <a:t>rag/data flow docs</a:t>
            </a:r>
          </a:p>
          <a:p>
            <a:endParaRPr lang="en-US" sz="2400" b="1" dirty="0"/>
          </a:p>
          <a:p>
            <a:r>
              <a:rPr lang="en-US" sz="2400" b="1" dirty="0">
                <a:latin typeface="Montserrat SemiBold" pitchFamily="2" charset="77"/>
              </a:rPr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</a:t>
            </a:r>
            <a:r>
              <a:rPr lang="en-US" sz="2400" dirty="0">
                <a:latin typeface="Montserrat" pitchFamily="2" charset="77"/>
              </a:rPr>
              <a:t> </a:t>
            </a:r>
          </a:p>
          <a:p>
            <a:r>
              <a:rPr lang="en-US" sz="2000" dirty="0">
                <a:latin typeface="Montserrat" pitchFamily="2" charset="77"/>
              </a:rPr>
              <a:t>Additional sessions for significant architectural changes.</a:t>
            </a:r>
          </a:p>
        </p:txBody>
      </p:sp>
      <p:pic>
        <p:nvPicPr>
          <p:cNvPr id="3" name="Picture 2" descr="A green and orange circle with a piece of paper and a pill&#10;&#10;AI-generated content may be incorrect.">
            <a:extLst>
              <a:ext uri="{FF2B5EF4-FFF2-40B4-BE49-F238E27FC236}">
                <a16:creationId xmlns:a16="http://schemas.microsoft.com/office/drawing/2014/main" id="{7116EBB2-D044-F896-F343-35BD49C2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659" y="3755290"/>
            <a:ext cx="2166449" cy="2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51F2AA-0846-3480-4E9E-10F26F70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blue graphic with a magnifying glass&#10;&#10;AI-generated content may be incorrect.">
            <a:extLst>
              <a:ext uri="{FF2B5EF4-FFF2-40B4-BE49-F238E27FC236}">
                <a16:creationId xmlns:a16="http://schemas.microsoft.com/office/drawing/2014/main" id="{33B4E196-A43A-20B6-3874-D64F5257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660" y="3755290"/>
            <a:ext cx="2166448" cy="207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A53DE-27EB-6838-D9A7-C5A80D06D8A9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Data &amp; Evaluation Sync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5E5A143B-CAD1-B1AA-6506-66A3C613A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758097"/>
            <a:ext cx="1109749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Understanding of model behavior through scores, drift, regressions, and evaluation trends.</a:t>
            </a:r>
          </a:p>
          <a:p>
            <a:r>
              <a:rPr lang="en-US" sz="2000" dirty="0">
                <a:latin typeface="Montserrat" pitchFamily="2" charset="77"/>
              </a:rPr>
              <a:t>Updated test sets to reflect new edge cases and real user conditions.</a:t>
            </a:r>
          </a:p>
          <a:p>
            <a:r>
              <a:rPr lang="en-US" sz="2000" dirty="0">
                <a:latin typeface="Montserrat" pitchFamily="2" charset="77"/>
              </a:rPr>
              <a:t>Identification of new data needs or pipeline adjustments.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eval sets (factual, hallucination, tone, safety, drift)</a:t>
            </a:r>
          </a:p>
          <a:p>
            <a:r>
              <a:rPr lang="en-US" sz="2000" dirty="0">
                <a:latin typeface="Montserrat" pitchFamily="2" charset="77"/>
              </a:rPr>
              <a:t>drift-</a:t>
            </a:r>
            <a:r>
              <a:rPr lang="en-US" sz="2000" dirty="0" err="1">
                <a:latin typeface="Montserrat" pitchFamily="2" charset="77"/>
              </a:rPr>
              <a:t>history.csv</a:t>
            </a:r>
            <a:endParaRPr lang="en-US" sz="2000" dirty="0">
              <a:latin typeface="Montserrat" pitchFamily="2" charset="77"/>
            </a:endParaRPr>
          </a:p>
          <a:p>
            <a:r>
              <a:rPr lang="en-US" sz="2000" dirty="0">
                <a:latin typeface="Montserrat" pitchFamily="2" charset="77"/>
              </a:rPr>
              <a:t>weekly-</a:t>
            </a:r>
            <a:r>
              <a:rPr lang="en-US" sz="2000" dirty="0" err="1">
                <a:latin typeface="Montserrat" pitchFamily="2" charset="77"/>
              </a:rPr>
              <a:t>metrics.json</a:t>
            </a:r>
            <a:endParaRPr lang="en-US" sz="2000" dirty="0">
              <a:latin typeface="Montserrat" pitchFamily="2" charset="77"/>
            </a:endParaRP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 </a:t>
            </a:r>
          </a:p>
          <a:p>
            <a:r>
              <a:rPr lang="en-US" sz="2000" dirty="0">
                <a:latin typeface="Montserrat" pitchFamily="2" charset="77"/>
              </a:rPr>
              <a:t>Also triggered when new data sources or model versions are introduced.</a:t>
            </a:r>
          </a:p>
        </p:txBody>
      </p:sp>
    </p:spTree>
    <p:extLst>
      <p:ext uri="{BB962C8B-B14F-4D97-AF65-F5344CB8AC3E}">
        <p14:creationId xmlns:p14="http://schemas.microsoft.com/office/powerpoint/2010/main" val="250080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5B9AFB-E5C3-5DFB-7643-197E50B5B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>
            <a:extLst>
              <a:ext uri="{FF2B5EF4-FFF2-40B4-BE49-F238E27FC236}">
                <a16:creationId xmlns:a16="http://schemas.microsoft.com/office/drawing/2014/main" id="{2A99D6DB-67A3-3566-DD60-72B2990B5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696541"/>
            <a:ext cx="1109749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Stakeholders see actual model behavior under expected inputs, edge cases, and failure scenarios.</a:t>
            </a:r>
          </a:p>
          <a:p>
            <a:r>
              <a:rPr lang="en-US" sz="2000" dirty="0">
                <a:latin typeface="Montserrat" pitchFamily="2" charset="77"/>
              </a:rPr>
              <a:t>Validation that the intent → behavior mapping still holds.</a:t>
            </a:r>
          </a:p>
          <a:p>
            <a:r>
              <a:rPr lang="en-US" sz="2000" dirty="0">
                <a:latin typeface="Montserrat" pitchFamily="2" charset="77"/>
              </a:rPr>
              <a:t>Fast feedback for iteration across product, engineering, domain, and governance teams.</a:t>
            </a:r>
          </a:p>
          <a:p>
            <a:endParaRPr lang="en-US" sz="2400" dirty="0"/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demo notes / behavior findings</a:t>
            </a:r>
          </a:p>
          <a:p>
            <a:r>
              <a:rPr lang="en-US" sz="2000" dirty="0">
                <a:latin typeface="Montserrat" pitchFamily="2" charset="77"/>
              </a:rPr>
              <a:t>updated behavior-</a:t>
            </a:r>
            <a:r>
              <a:rPr lang="en-US" sz="2000" dirty="0" err="1">
                <a:latin typeface="Montserrat" pitchFamily="2" charset="77"/>
              </a:rPr>
              <a:t>spec.md</a:t>
            </a:r>
            <a:r>
              <a:rPr lang="en-US" sz="2000" dirty="0">
                <a:latin typeface="Montserrat" pitchFamily="2" charset="77"/>
              </a:rPr>
              <a:t> </a:t>
            </a:r>
          </a:p>
          <a:p>
            <a:r>
              <a:rPr lang="en-US" sz="2000" dirty="0">
                <a:latin typeface="Montserrat" pitchFamily="2" charset="77"/>
              </a:rPr>
              <a:t>adoption feedback log</a:t>
            </a:r>
          </a:p>
          <a:p>
            <a:endParaRPr lang="en-US" sz="2400" b="1" dirty="0"/>
          </a:p>
          <a:p>
            <a:r>
              <a:rPr lang="en-US" sz="2400" b="1" dirty="0"/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 </a:t>
            </a:r>
          </a:p>
          <a:p>
            <a:r>
              <a:rPr lang="en-US" sz="2000" dirty="0">
                <a:latin typeface="Montserrat" pitchFamily="2" charset="77"/>
              </a:rPr>
              <a:t>Optional mid-week demos for rapid iteration projects.</a:t>
            </a:r>
          </a:p>
        </p:txBody>
      </p:sp>
      <p:pic>
        <p:nvPicPr>
          <p:cNvPr id="3" name="Picture 2" descr="A green checklist with a check mark&#10;&#10;AI-generated content may be incorrect.">
            <a:extLst>
              <a:ext uri="{FF2B5EF4-FFF2-40B4-BE49-F238E27FC236}">
                <a16:creationId xmlns:a16="http://schemas.microsoft.com/office/drawing/2014/main" id="{E31D8720-90FE-9FA8-952B-1AC15C50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660" y="3755290"/>
            <a:ext cx="2297738" cy="207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354A3-53EC-7698-408F-24EB78702DFF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Behavioral Demo</a:t>
            </a:r>
          </a:p>
        </p:txBody>
      </p:sp>
    </p:spTree>
    <p:extLst>
      <p:ext uri="{BB962C8B-B14F-4D97-AF65-F5344CB8AC3E}">
        <p14:creationId xmlns:p14="http://schemas.microsoft.com/office/powerpoint/2010/main" val="384513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0472F-0BE7-AB04-8720-CCFA3DA3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shield with a white background&#10;&#10;AI-generated content may be incorrect.">
            <a:extLst>
              <a:ext uri="{FF2B5EF4-FFF2-40B4-BE49-F238E27FC236}">
                <a16:creationId xmlns:a16="http://schemas.microsoft.com/office/drawing/2014/main" id="{7C8CDF60-F827-7BD7-6943-E5F9C017E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528" y="3741493"/>
            <a:ext cx="2106901" cy="207680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98544BD3-9828-D444-5503-69EC42F2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2004318"/>
            <a:ext cx="1109749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Understanding user trust, friction points, misinterpretations, and real-world adoption.</a:t>
            </a:r>
          </a:p>
          <a:p>
            <a:r>
              <a:rPr lang="en-US" sz="2000" dirty="0">
                <a:latin typeface="Montserrat" pitchFamily="2" charset="77"/>
              </a:rPr>
              <a:t>Identifies need for workflow redesign, training, communication updates.</a:t>
            </a:r>
          </a:p>
          <a:p>
            <a:r>
              <a:rPr lang="en-US" sz="2000" dirty="0">
                <a:latin typeface="Montserrat" pitchFamily="2" charset="77"/>
              </a:rPr>
              <a:t>Ensures human–AI interaction is safe, clear, and useful.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UX workflow maps</a:t>
            </a:r>
          </a:p>
          <a:p>
            <a:r>
              <a:rPr lang="en-US" sz="2000" dirty="0">
                <a:latin typeface="Montserrat" pitchFamily="2" charset="77"/>
              </a:rPr>
              <a:t>Comms/training/adoption materials</a:t>
            </a:r>
          </a:p>
          <a:p>
            <a:r>
              <a:rPr lang="en-US" sz="2000" dirty="0">
                <a:latin typeface="Montserrat" pitchFamily="2" charset="77"/>
              </a:rPr>
              <a:t>Escalation (Risk/Issue) logs and user override reports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 </a:t>
            </a:r>
          </a:p>
          <a:p>
            <a:r>
              <a:rPr lang="en-US" sz="2000" dirty="0">
                <a:latin typeface="Montserrat" pitchFamily="2" charset="77"/>
              </a:rPr>
              <a:t>Additional cadence when releasing to new teams or departments.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64EAD-FE74-7723-D5C1-EAAFF17AA177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Adoption &amp; Change Review</a:t>
            </a:r>
          </a:p>
        </p:txBody>
      </p:sp>
      <p:pic>
        <p:nvPicPr>
          <p:cNvPr id="3" name="Picture 2" descr="A flag in a circle&#10;&#10;AI-generated content may be incorrect.">
            <a:extLst>
              <a:ext uri="{FF2B5EF4-FFF2-40B4-BE49-F238E27FC236}">
                <a16:creationId xmlns:a16="http://schemas.microsoft.com/office/drawing/2014/main" id="{B2B2FE8D-DF64-75A8-517E-B257B4E3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528" y="3810673"/>
            <a:ext cx="2171206" cy="20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C75998-42B4-F258-DAD3-53CDD64E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shield with a white background&#10;&#10;AI-generated content may be incorrect.">
            <a:extLst>
              <a:ext uri="{FF2B5EF4-FFF2-40B4-BE49-F238E27FC236}">
                <a16:creationId xmlns:a16="http://schemas.microsoft.com/office/drawing/2014/main" id="{660AC7BE-892E-34F4-D167-21061214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528" y="3741493"/>
            <a:ext cx="2106901" cy="207680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C48B9825-41E5-FD4C-C3AF-EED9C9741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696542"/>
            <a:ext cx="11097491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Confirm the model is secure, compliant, and meets all regulatory and policy thresholds.</a:t>
            </a:r>
          </a:p>
          <a:p>
            <a:r>
              <a:rPr lang="en-US" sz="2000" dirty="0">
                <a:latin typeface="Montserrat" pitchFamily="2" charset="77"/>
              </a:rPr>
              <a:t>Approve/block release based on risk, violations, drift, or governance gaps.</a:t>
            </a:r>
          </a:p>
          <a:p>
            <a:r>
              <a:rPr lang="en-US" sz="2000" dirty="0">
                <a:latin typeface="Montserrat" pitchFamily="2" charset="77"/>
              </a:rPr>
              <a:t>Ensure auditability, monitoring, logging, and observability are configured.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governance-</a:t>
            </a:r>
            <a:r>
              <a:rPr lang="en-US" sz="2000" dirty="0" err="1">
                <a:latin typeface="Montserrat" pitchFamily="2" charset="77"/>
              </a:rPr>
              <a:t>card.md</a:t>
            </a:r>
            <a:endParaRPr lang="en-US" sz="2000" dirty="0">
              <a:latin typeface="Montserrat" pitchFamily="2" charset="77"/>
            </a:endParaRPr>
          </a:p>
          <a:p>
            <a:r>
              <a:rPr lang="en-US" sz="2000" dirty="0">
                <a:latin typeface="Montserrat" pitchFamily="2" charset="77"/>
              </a:rPr>
              <a:t>risk assessments</a:t>
            </a:r>
          </a:p>
          <a:p>
            <a:r>
              <a:rPr lang="en-US" sz="2000" dirty="0">
                <a:latin typeface="Montserrat" pitchFamily="2" charset="77"/>
              </a:rPr>
              <a:t>compliance logs</a:t>
            </a:r>
          </a:p>
          <a:p>
            <a:r>
              <a:rPr lang="en-US" sz="2000" dirty="0">
                <a:latin typeface="Montserrat" pitchFamily="2" charset="77"/>
              </a:rPr>
              <a:t>release notes (approved/blocked)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 </a:t>
            </a:r>
          </a:p>
          <a:p>
            <a:r>
              <a:rPr lang="en-US" sz="2000" dirty="0">
                <a:latin typeface="Montserrat" pitchFamily="2" charset="77"/>
              </a:rPr>
              <a:t>Always required before any production release.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293D9-9D52-85AD-6A72-7FC3AFD7874D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Security, Governance &amp; Risk Checkpoint</a:t>
            </a:r>
          </a:p>
        </p:txBody>
      </p:sp>
    </p:spTree>
    <p:extLst>
      <p:ext uri="{BB962C8B-B14F-4D97-AF65-F5344CB8AC3E}">
        <p14:creationId xmlns:p14="http://schemas.microsoft.com/office/powerpoint/2010/main" val="201513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F9AC9-EB36-747D-E897-DD46FCA6A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>
            <a:extLst>
              <a:ext uri="{FF2B5EF4-FFF2-40B4-BE49-F238E27FC236}">
                <a16:creationId xmlns:a16="http://schemas.microsoft.com/office/drawing/2014/main" id="{1AE91DD4-8E0E-B990-FB8D-25AE8D0C5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" y="1725734"/>
            <a:ext cx="1109749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Outcome</a:t>
            </a:r>
          </a:p>
          <a:p>
            <a:r>
              <a:rPr lang="en-US" sz="2000" dirty="0">
                <a:latin typeface="Montserrat" pitchFamily="2" charset="77"/>
              </a:rPr>
              <a:t>A final yes/no decision for deployment based on behavior, risk, data quality, and adoption readiness.</a:t>
            </a:r>
          </a:p>
          <a:p>
            <a:r>
              <a:rPr lang="en-US" sz="2000" dirty="0">
                <a:latin typeface="Montserrat" pitchFamily="2" charset="77"/>
              </a:rPr>
              <a:t>Communicates changes and expectations to downstream teams.</a:t>
            </a:r>
          </a:p>
          <a:p>
            <a:r>
              <a:rPr lang="en-US" sz="2000" dirty="0">
                <a:latin typeface="Montserrat" pitchFamily="2" charset="77"/>
              </a:rPr>
              <a:t>Ensures nothing goes live without governance sign-off.</a:t>
            </a:r>
          </a:p>
          <a:p>
            <a:endParaRPr lang="en-US" sz="2400" b="1" dirty="0"/>
          </a:p>
          <a:p>
            <a:r>
              <a:rPr lang="en-US" sz="2400" b="1" dirty="0"/>
              <a:t>Documents Updated</a:t>
            </a:r>
          </a:p>
          <a:p>
            <a:r>
              <a:rPr lang="en-US" sz="2000" dirty="0">
                <a:latin typeface="Montserrat" pitchFamily="2" charset="77"/>
              </a:rPr>
              <a:t>release decision log</a:t>
            </a:r>
          </a:p>
          <a:p>
            <a:r>
              <a:rPr lang="en-US" sz="2000" dirty="0">
                <a:latin typeface="Montserrat" pitchFamily="2" charset="77"/>
              </a:rPr>
              <a:t>version tagging</a:t>
            </a:r>
          </a:p>
          <a:p>
            <a:r>
              <a:rPr lang="en-US" sz="2000" dirty="0">
                <a:latin typeface="Montserrat" pitchFamily="2" charset="77"/>
              </a:rPr>
              <a:t>deployment notes + monitoring configuration</a:t>
            </a:r>
          </a:p>
          <a:p>
            <a:endParaRPr lang="en-US" sz="2400" b="1" dirty="0"/>
          </a:p>
          <a:p>
            <a:r>
              <a:rPr lang="en-US" sz="2400" b="1" dirty="0"/>
              <a:t>Cadence</a:t>
            </a:r>
          </a:p>
          <a:p>
            <a:r>
              <a:rPr lang="en-US" sz="2000" dirty="0">
                <a:latin typeface="Montserrat" pitchFamily="2" charset="77"/>
              </a:rPr>
              <a:t>Weekly</a:t>
            </a:r>
          </a:p>
          <a:p>
            <a:r>
              <a:rPr lang="en-US" sz="2000" dirty="0">
                <a:latin typeface="Montserrat" pitchFamily="2" charset="77"/>
              </a:rPr>
              <a:t>Emergency releases allowed only with governance approval.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AAD83-E111-8ECE-CFBF-FE968B669C82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Release Decision</a:t>
            </a:r>
          </a:p>
        </p:txBody>
      </p:sp>
      <p:pic>
        <p:nvPicPr>
          <p:cNvPr id="4" name="Picture 3" descr="A clipboard with a check mark and a green tick&#10;&#10;AI-generated content may be incorrect.">
            <a:extLst>
              <a:ext uri="{FF2B5EF4-FFF2-40B4-BE49-F238E27FC236}">
                <a16:creationId xmlns:a16="http://schemas.microsoft.com/office/drawing/2014/main" id="{534A0837-E220-609F-4C50-0184EB20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47" y="3670376"/>
            <a:ext cx="2148533" cy="21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2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3CBFE-B50A-E778-2E62-2D4ECEE0B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B3DE35-D917-5292-8B86-60DEBE495B31}"/>
              </a:ext>
            </a:extLst>
          </p:cNvPr>
          <p:cNvSpPr txBox="1"/>
          <p:nvPr/>
        </p:nvSpPr>
        <p:spPr>
          <a:xfrm>
            <a:off x="1267326" y="657726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Metrics</a:t>
            </a:r>
          </a:p>
        </p:txBody>
      </p:sp>
      <p:pic>
        <p:nvPicPr>
          <p:cNvPr id="2" name="Picture 1" descr="A logo with a bar graph in the middle&#10;&#10;AI-generated content may be incorrect.">
            <a:extLst>
              <a:ext uri="{FF2B5EF4-FFF2-40B4-BE49-F238E27FC236}">
                <a16:creationId xmlns:a16="http://schemas.microsoft.com/office/drawing/2014/main" id="{25FAA7E3-2488-85AD-2D16-AB612FCF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029" y="3228108"/>
            <a:ext cx="2713790" cy="243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2ABF4D-DF44-DEC7-7E8C-C1A7DB857B17}"/>
              </a:ext>
            </a:extLst>
          </p:cNvPr>
          <p:cNvSpPr txBox="1"/>
          <p:nvPr/>
        </p:nvSpPr>
        <p:spPr>
          <a:xfrm>
            <a:off x="554181" y="1892085"/>
            <a:ext cx="1147156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Montserrat SemiBold" pitchFamily="2" charset="77"/>
              </a:rPr>
              <a:t>Metrics are derived from AI &amp; git commits, not Jira.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ontserrat SemiBold" pitchFamily="2" charset="77"/>
              </a:rPr>
              <a:t>Exposes security, governance, data, and operational issues, “surprises” that are not documented today.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While measuring what matters.</a:t>
            </a:r>
          </a:p>
          <a:p>
            <a:r>
              <a:rPr lang="en-US" sz="2000" dirty="0"/>
              <a:t>Trust - Behavior &amp; Performance</a:t>
            </a:r>
          </a:p>
          <a:p>
            <a:r>
              <a:rPr lang="en-US" sz="2000" dirty="0"/>
              <a:t>Team Maturity - Team Effectiveness &amp; Flow</a:t>
            </a:r>
          </a:p>
          <a:p>
            <a:r>
              <a:rPr lang="en-US" sz="2000" dirty="0"/>
              <a:t>Reliability &amp; Financial Stability - System Reliability and Cost</a:t>
            </a:r>
          </a:p>
          <a:p>
            <a:r>
              <a:rPr lang="en-US" sz="2000" dirty="0"/>
              <a:t>Customer Focus - Human-AI interaction and adoption</a:t>
            </a:r>
          </a:p>
          <a:p>
            <a:r>
              <a:rPr lang="en-US" sz="2000" dirty="0"/>
              <a:t>Maintenance Data Quality &amp; Drift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4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A8C-9043-0013-CD96-C6A0633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6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73D45"/>
                </a:solidFill>
              </a:rPr>
              <a:t>Legacy agile techniques and frameworks are no longer sufficient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41442D-94D3-8224-713E-B7713745B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72587"/>
            <a:ext cx="6437243" cy="224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073D45"/>
                </a:solidFill>
                <a:latin typeface="Montserrat Medium" pitchFamily="2" charset="77"/>
              </a:rPr>
              <a:t>Insurance company using Scrum → 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073D45"/>
                </a:solidFill>
                <a:latin typeface="Montserrat Medium" pitchFamily="2" charset="77"/>
              </a:rPr>
              <a:t>built a perfect AI system → 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073D45"/>
                </a:solidFill>
                <a:latin typeface="Montserrat Medium" pitchFamily="2" charset="77"/>
              </a:rPr>
              <a:t>40% hallucination rate in production → adjusters stopped using it.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E0C5EF7-DB8B-990B-FA4E-A43A33180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100679"/>
              </p:ext>
            </p:extLst>
          </p:nvPr>
        </p:nvGraphicFramePr>
        <p:xfrm>
          <a:off x="7122695" y="914400"/>
          <a:ext cx="5406189" cy="5576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988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E76FF6-DAB9-71DB-F833-7870170B025E}"/>
              </a:ext>
            </a:extLst>
          </p:cNvPr>
          <p:cNvSpPr txBox="1"/>
          <p:nvPr/>
        </p:nvSpPr>
        <p:spPr>
          <a:xfrm>
            <a:off x="1104718" y="1905506"/>
            <a:ext cx="94808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Montserrat SemiBold" pitchFamily="2" charset="77"/>
              </a:rPr>
              <a:t>Scrum and Kanban have not kept up with tools and processes, and AI is exposing those cracks faster.</a:t>
            </a:r>
          </a:p>
          <a:p>
            <a:pPr algn="ctr"/>
            <a:endParaRPr lang="en-US" sz="2400" b="1" dirty="0">
              <a:latin typeface="Montserrat SemiBold" pitchFamily="2" charset="77"/>
            </a:endParaRPr>
          </a:p>
          <a:p>
            <a:pPr algn="ctr"/>
            <a:endParaRPr lang="en-US" sz="2400" b="1" dirty="0">
              <a:latin typeface="Montserrat SemiBold" pitchFamily="2" charset="77"/>
            </a:endParaRPr>
          </a:p>
          <a:p>
            <a:pPr algn="ctr"/>
            <a:r>
              <a:rPr lang="en-US" sz="2400" b="1" dirty="0">
                <a:latin typeface="Montserrat SemiBold" pitchFamily="2" charset="77"/>
              </a:rPr>
              <a:t>Companies lack SDLC operating models that include product design, data, and operations. </a:t>
            </a:r>
          </a:p>
          <a:p>
            <a:pPr algn="ctr"/>
            <a:endParaRPr lang="en-US" sz="2400" b="1" dirty="0">
              <a:latin typeface="Montserrat SemiBold" pitchFamily="2" charset="77"/>
            </a:endParaRPr>
          </a:p>
          <a:p>
            <a:pPr algn="ctr"/>
            <a:endParaRPr lang="en-US" sz="2400" b="1" dirty="0">
              <a:latin typeface="Montserrat SemiBold" pitchFamily="2" charset="77"/>
            </a:endParaRPr>
          </a:p>
          <a:p>
            <a:pPr algn="ctr"/>
            <a:r>
              <a:rPr lang="en-US" sz="2400" b="1" dirty="0">
                <a:latin typeface="Montserrat SemiBold" pitchFamily="2" charset="77"/>
              </a:rPr>
              <a:t>Workforce adoption will slow AI adoption within your organizations more than a lack of data centers.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82B7E-F9B0-53CB-3535-61F06B6535D3}"/>
              </a:ext>
            </a:extLst>
          </p:cNvPr>
          <p:cNvSpPr txBox="1"/>
          <p:nvPr/>
        </p:nvSpPr>
        <p:spPr>
          <a:xfrm>
            <a:off x="4307719" y="458956"/>
            <a:ext cx="3074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Montserrat SemiBold" pitchFamily="2" charset="77"/>
              </a:rPr>
              <a:t>Why Now?</a:t>
            </a:r>
          </a:p>
        </p:txBody>
      </p:sp>
    </p:spTree>
    <p:extLst>
      <p:ext uri="{BB962C8B-B14F-4D97-AF65-F5344CB8AC3E}">
        <p14:creationId xmlns:p14="http://schemas.microsoft.com/office/powerpoint/2010/main" val="419170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FFF31-3684-29C3-0120-C083BDBD1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12D758-5811-6AEB-0168-032FE5B59B4B}"/>
              </a:ext>
            </a:extLst>
          </p:cNvPr>
          <p:cNvSpPr txBox="1"/>
          <p:nvPr/>
        </p:nvSpPr>
        <p:spPr>
          <a:xfrm>
            <a:off x="387927" y="2613392"/>
            <a:ext cx="45997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SemiBold" pitchFamily="2" charset="77"/>
              </a:rPr>
              <a:t>Start using BIASED today</a:t>
            </a:r>
          </a:p>
          <a:p>
            <a:endParaRPr lang="en-US" sz="2400" b="1" dirty="0">
              <a:latin typeface="Montserrat SemiBold" pitchFamily="2" charset="77"/>
            </a:endParaRPr>
          </a:p>
          <a:p>
            <a:r>
              <a:rPr lang="en-US" sz="2400" b="1" dirty="0">
                <a:latin typeface="Montserrat SemiBold" pitchFamily="2" charset="77"/>
              </a:rPr>
              <a:t>Install at the command line</a:t>
            </a:r>
          </a:p>
          <a:p>
            <a:r>
              <a:rPr lang="en-US" i="1" dirty="0"/>
              <a:t># Install globally</a:t>
            </a:r>
            <a:br>
              <a:rPr lang="en-US" sz="2400" dirty="0"/>
            </a:br>
            <a:r>
              <a:rPr lang="en-US" dirty="0" err="1"/>
              <a:t>npm</a:t>
            </a:r>
            <a:r>
              <a:rPr lang="en-US" dirty="0"/>
              <a:t> install -g biased-cli</a:t>
            </a:r>
            <a:br>
              <a:rPr lang="en-US" sz="2400" dirty="0"/>
            </a:br>
            <a:br>
              <a:rPr lang="en-US" sz="2400" dirty="0"/>
            </a:br>
            <a:r>
              <a:rPr lang="en-US" i="1" dirty="0"/>
              <a:t># Or use via </a:t>
            </a:r>
            <a:r>
              <a:rPr lang="en-US" i="1" dirty="0" err="1"/>
              <a:t>npx</a:t>
            </a:r>
            <a:br>
              <a:rPr lang="en-US" sz="2400" dirty="0"/>
            </a:br>
            <a:r>
              <a:rPr lang="en-US" dirty="0" err="1"/>
              <a:t>npx</a:t>
            </a:r>
            <a:r>
              <a:rPr lang="en-US" dirty="0"/>
              <a:t> biased-cli </a:t>
            </a:r>
            <a:r>
              <a:rPr lang="en-US" dirty="0" err="1"/>
              <a:t>init</a:t>
            </a:r>
            <a:endParaRPr lang="en-US" sz="2400" b="1" dirty="0">
              <a:latin typeface="Montserrat SemiBold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E15C-6705-5BF4-B74A-C46D9010735A}"/>
              </a:ext>
            </a:extLst>
          </p:cNvPr>
          <p:cNvSpPr txBox="1"/>
          <p:nvPr/>
        </p:nvSpPr>
        <p:spPr>
          <a:xfrm>
            <a:off x="1187572" y="518893"/>
            <a:ext cx="9816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BIASED - The AI Lifecycle Operating System</a:t>
            </a:r>
            <a:endParaRPr lang="en-US" sz="4000" b="1" dirty="0">
              <a:latin typeface="Montserrat SemiBold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24EBAA-02A7-3988-00AB-647DF2C0A7BF}"/>
              </a:ext>
            </a:extLst>
          </p:cNvPr>
          <p:cNvGrpSpPr/>
          <p:nvPr/>
        </p:nvGrpSpPr>
        <p:grpSpPr>
          <a:xfrm>
            <a:off x="4864609" y="1605371"/>
            <a:ext cx="6799873" cy="4466245"/>
            <a:chOff x="4864609" y="1605371"/>
            <a:chExt cx="6799873" cy="44662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B2B01D-7341-8DC2-9439-09495BA04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4609" y="1609344"/>
              <a:ext cx="291017" cy="4462272"/>
            </a:xfrm>
            <a:prstGeom prst="rect">
              <a:avLst/>
            </a:prstGeom>
          </p:spPr>
        </p:pic>
        <p:pic>
          <p:nvPicPr>
            <p:cNvPr id="5" name="Picture 4" descr="A screenshot of a dashboard&#10;&#10;AI-generated content may be incorrect.">
              <a:extLst>
                <a:ext uri="{FF2B5EF4-FFF2-40B4-BE49-F238E27FC236}">
                  <a16:creationId xmlns:a16="http://schemas.microsoft.com/office/drawing/2014/main" id="{8CC4CDD6-E0D6-1B26-2BF9-55660357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4792" y="1605371"/>
              <a:ext cx="6569690" cy="4379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25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E3ABDB-2324-5106-0208-92609DF809EC}"/>
              </a:ext>
            </a:extLst>
          </p:cNvPr>
          <p:cNvSpPr txBox="1"/>
          <p:nvPr/>
        </p:nvSpPr>
        <p:spPr>
          <a:xfrm>
            <a:off x="4088078" y="2921168"/>
            <a:ext cx="40158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ntserrat SemiBold" pitchFamily="2" charset="77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9314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A9B7248-AFBA-AA83-1ED0-6D729512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355" y="5915892"/>
            <a:ext cx="1992645" cy="132843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C9EDF31-1706-1A5C-EDF9-32AD97375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479290"/>
              </p:ext>
            </p:extLst>
          </p:nvPr>
        </p:nvGraphicFramePr>
        <p:xfrm>
          <a:off x="381101" y="760459"/>
          <a:ext cx="109657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A3AAC5-EC20-3233-C89B-E99F7CED989A}"/>
              </a:ext>
            </a:extLst>
          </p:cNvPr>
          <p:cNvSpPr txBox="1"/>
          <p:nvPr/>
        </p:nvSpPr>
        <p:spPr>
          <a:xfrm>
            <a:off x="1283368" y="98739"/>
            <a:ext cx="9625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BIASED</a:t>
            </a:r>
          </a:p>
        </p:txBody>
      </p:sp>
    </p:spTree>
    <p:extLst>
      <p:ext uri="{BB962C8B-B14F-4D97-AF65-F5344CB8AC3E}">
        <p14:creationId xmlns:p14="http://schemas.microsoft.com/office/powerpoint/2010/main" val="185744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AB0CC-2D2A-6A3B-899F-9C99D170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0514B-6486-4FDA-FEB8-1108EFE0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8513"/>
            <a:ext cx="10742612" cy="1272846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73D45"/>
                </a:solidFill>
              </a:rPr>
              <a:t>Today’s frameworks allow you to execute well and still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4748C-96A4-D6A7-7E49-8A4F9C46DEF3}"/>
              </a:ext>
            </a:extLst>
          </p:cNvPr>
          <p:cNvSpPr txBox="1"/>
          <p:nvPr/>
        </p:nvSpPr>
        <p:spPr>
          <a:xfrm>
            <a:off x="2377973" y="1950372"/>
            <a:ext cx="881878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solidFill>
                  <a:srgbClr val="073D45"/>
                </a:solidFill>
                <a:effectLst/>
                <a:latin typeface="Montserrat" pitchFamily="2" charset="77"/>
              </a:rPr>
              <a:t>Developers can’t explain why a user would care. </a:t>
            </a:r>
          </a:p>
          <a:p>
            <a:pPr>
              <a:lnSpc>
                <a:spcPct val="150000"/>
              </a:lnSpc>
              <a:buNone/>
            </a:pPr>
            <a:endParaRPr lang="en-US" sz="2800" dirty="0">
              <a:solidFill>
                <a:srgbClr val="073D45"/>
              </a:solidFill>
              <a:effectLst/>
              <a:latin typeface="Montserrat" pitchFamily="2" charset="77"/>
            </a:endParaRPr>
          </a:p>
          <a:p>
            <a:pPr>
              <a:buNone/>
            </a:pPr>
            <a:r>
              <a:rPr lang="en-US" sz="2800" dirty="0">
                <a:solidFill>
                  <a:srgbClr val="073D45"/>
                </a:solidFill>
                <a:effectLst/>
                <a:latin typeface="Montserrat" pitchFamily="2" charset="77"/>
              </a:rPr>
              <a:t>Leadership thinks Product Management equals writing tickets.</a:t>
            </a:r>
          </a:p>
          <a:p>
            <a:pPr>
              <a:buNone/>
            </a:pPr>
            <a:endParaRPr lang="en-US" sz="2800" dirty="0">
              <a:solidFill>
                <a:srgbClr val="073D45"/>
              </a:solidFill>
              <a:latin typeface="Montserrat" pitchFamily="2" charset="77"/>
            </a:endParaRPr>
          </a:p>
          <a:p>
            <a:pPr>
              <a:buNone/>
            </a:pPr>
            <a:r>
              <a:rPr lang="en-US" sz="2800" dirty="0">
                <a:solidFill>
                  <a:srgbClr val="073D45"/>
                </a:solidFill>
                <a:effectLst/>
                <a:latin typeface="Montserrat" pitchFamily="2" charset="77"/>
              </a:rPr>
              <a:t>Domain experts say, “This is not what I meant.”</a:t>
            </a:r>
          </a:p>
          <a:p>
            <a:pPr>
              <a:buNone/>
            </a:pPr>
            <a:endParaRPr lang="en-US" sz="2800" dirty="0">
              <a:solidFill>
                <a:srgbClr val="073D45"/>
              </a:solidFill>
              <a:latin typeface="Montserrat" pitchFamily="2" charset="77"/>
            </a:endParaRPr>
          </a:p>
          <a:p>
            <a:pPr>
              <a:buNone/>
            </a:pPr>
            <a:r>
              <a:rPr lang="en-US" sz="2800" dirty="0">
                <a:solidFill>
                  <a:srgbClr val="073D45"/>
                </a:solidFill>
                <a:latin typeface="Montserrat" pitchFamily="2" charset="77"/>
              </a:rPr>
              <a:t>Security, Compliance, and Governance are an afterthought.</a:t>
            </a:r>
          </a:p>
        </p:txBody>
      </p:sp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47C42FB7-79CD-78D6-304D-B915C381B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989" y="1634090"/>
            <a:ext cx="1082842" cy="1082842"/>
          </a:xfrm>
          <a:prstGeom prst="rect">
            <a:avLst/>
          </a:prstGeom>
        </p:spPr>
      </p:pic>
      <p:pic>
        <p:nvPicPr>
          <p:cNvPr id="15" name="Graphic 14" descr="Female Profile with solid fill">
            <a:extLst>
              <a:ext uri="{FF2B5EF4-FFF2-40B4-BE49-F238E27FC236}">
                <a16:creationId xmlns:a16="http://schemas.microsoft.com/office/drawing/2014/main" id="{B666CB60-2797-766B-4D26-49B5BF2B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273" y="2978494"/>
            <a:ext cx="914400" cy="914400"/>
          </a:xfrm>
          <a:prstGeom prst="rect">
            <a:avLst/>
          </a:prstGeom>
        </p:spPr>
      </p:pic>
      <p:pic>
        <p:nvPicPr>
          <p:cNvPr id="16" name="Graphic 15" descr="Male profile with solid fill">
            <a:extLst>
              <a:ext uri="{FF2B5EF4-FFF2-40B4-BE49-F238E27FC236}">
                <a16:creationId xmlns:a16="http://schemas.microsoft.com/office/drawing/2014/main" id="{7E5F8861-3696-0921-AFEC-9A291580D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244" y="4046734"/>
            <a:ext cx="949861" cy="1082842"/>
          </a:xfrm>
          <a:prstGeom prst="rect">
            <a:avLst/>
          </a:prstGeom>
        </p:spPr>
      </p:pic>
      <p:pic>
        <p:nvPicPr>
          <p:cNvPr id="2" name="Graphic 1" descr="Female Profile with solid fill">
            <a:extLst>
              <a:ext uri="{FF2B5EF4-FFF2-40B4-BE49-F238E27FC236}">
                <a16:creationId xmlns:a16="http://schemas.microsoft.com/office/drawing/2014/main" id="{79B2BA33-87F1-D4FB-C280-1A499C6B4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6299" y="4114443"/>
            <a:ext cx="949860" cy="1082841"/>
          </a:xfrm>
          <a:prstGeom prst="rect">
            <a:avLst/>
          </a:prstGeom>
        </p:spPr>
      </p:pic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6E95A5E4-3660-1A14-3F8F-679184B9AA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712" y="5264992"/>
            <a:ext cx="949861" cy="1082842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8146CBD6-C5AA-D0C3-AC68-50605A7E7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65766" y="5162454"/>
            <a:ext cx="949860" cy="1082841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3C6F9AE6-6239-A91E-680C-982863215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18166" y="5314854"/>
            <a:ext cx="949860" cy="10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C2441-7D6E-BCE4-82CF-DCB852AAC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DC8CA3-F75F-AF91-8BE1-18A9E506993B}"/>
              </a:ext>
            </a:extLst>
          </p:cNvPr>
          <p:cNvSpPr txBox="1"/>
          <p:nvPr/>
        </p:nvSpPr>
        <p:spPr>
          <a:xfrm>
            <a:off x="1283368" y="1736518"/>
            <a:ext cx="102509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itchFamily="2" charset="77"/>
              </a:rPr>
              <a:t>Organizations need a more opinionated approach to leading the entire </a:t>
            </a:r>
            <a:r>
              <a:rPr lang="en-US" sz="2400" dirty="0">
                <a:latin typeface="Montserrat Medium" pitchFamily="2" charset="77"/>
              </a:rPr>
              <a:t>Product Lifecycle.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F3DF2-5350-2596-0906-C4D90A12B314}"/>
              </a:ext>
            </a:extLst>
          </p:cNvPr>
          <p:cNvSpPr txBox="1"/>
          <p:nvPr/>
        </p:nvSpPr>
        <p:spPr>
          <a:xfrm>
            <a:off x="5333804" y="304801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 SemiBold" pitchFamily="2" charset="77"/>
              </a:rPr>
              <a:t>BIASED</a:t>
            </a:r>
          </a:p>
        </p:txBody>
      </p:sp>
      <p:sp>
        <p:nvSpPr>
          <p:cNvPr id="5" name="Magnetic Disk 4">
            <a:extLst>
              <a:ext uri="{FF2B5EF4-FFF2-40B4-BE49-F238E27FC236}">
                <a16:creationId xmlns:a16="http://schemas.microsoft.com/office/drawing/2014/main" id="{368E30E2-8FEB-66E5-3E3C-F33F9BFA82D9}"/>
              </a:ext>
            </a:extLst>
          </p:cNvPr>
          <p:cNvSpPr/>
          <p:nvPr/>
        </p:nvSpPr>
        <p:spPr>
          <a:xfrm>
            <a:off x="8183218" y="3624471"/>
            <a:ext cx="1243959" cy="3233529"/>
          </a:xfrm>
          <a:prstGeom prst="flowChartMagneticDisk">
            <a:avLst/>
          </a:prstGeom>
          <a:solidFill>
            <a:srgbClr val="E369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E79AB884-4E2C-8DBC-9238-F6AD36CCAB11}"/>
              </a:ext>
            </a:extLst>
          </p:cNvPr>
          <p:cNvSpPr/>
          <p:nvPr/>
        </p:nvSpPr>
        <p:spPr>
          <a:xfrm>
            <a:off x="9501809" y="3624470"/>
            <a:ext cx="1243958" cy="3233529"/>
          </a:xfrm>
          <a:prstGeom prst="flowChartMagneticDisk">
            <a:avLst/>
          </a:prstGeom>
          <a:solidFill>
            <a:srgbClr val="6981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C93D7051-A3E2-CDF7-FB23-7BCDDF4AF07C}"/>
              </a:ext>
            </a:extLst>
          </p:cNvPr>
          <p:cNvSpPr/>
          <p:nvPr/>
        </p:nvSpPr>
        <p:spPr>
          <a:xfrm>
            <a:off x="10820401" y="3624471"/>
            <a:ext cx="1243958" cy="3233529"/>
          </a:xfrm>
          <a:prstGeom prst="flowChartMagneticDisk">
            <a:avLst/>
          </a:prstGeom>
          <a:solidFill>
            <a:srgbClr val="CE53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C47844AC-CC20-C2E5-39B0-65A451750B9F}"/>
              </a:ext>
            </a:extLst>
          </p:cNvPr>
          <p:cNvSpPr/>
          <p:nvPr/>
        </p:nvSpPr>
        <p:spPr>
          <a:xfrm>
            <a:off x="4296842" y="3624471"/>
            <a:ext cx="1243959" cy="3233529"/>
          </a:xfrm>
          <a:prstGeom prst="flowChartMagneticDisk">
            <a:avLst/>
          </a:prstGeom>
          <a:solidFill>
            <a:srgbClr val="0553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agnetic Disk 12">
            <a:extLst>
              <a:ext uri="{FF2B5EF4-FFF2-40B4-BE49-F238E27FC236}">
                <a16:creationId xmlns:a16="http://schemas.microsoft.com/office/drawing/2014/main" id="{AA44091D-7FC2-D815-DC2A-2DA06FEF9769}"/>
              </a:ext>
            </a:extLst>
          </p:cNvPr>
          <p:cNvSpPr/>
          <p:nvPr/>
        </p:nvSpPr>
        <p:spPr>
          <a:xfrm>
            <a:off x="5594163" y="3624471"/>
            <a:ext cx="1243958" cy="3233529"/>
          </a:xfrm>
          <a:prstGeom prst="flowChartMagneticDisk">
            <a:avLst/>
          </a:prstGeom>
          <a:solidFill>
            <a:srgbClr val="FABE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562AD1BA-5313-5320-4770-E54E7820C181}"/>
              </a:ext>
            </a:extLst>
          </p:cNvPr>
          <p:cNvSpPr/>
          <p:nvPr/>
        </p:nvSpPr>
        <p:spPr>
          <a:xfrm>
            <a:off x="6885898" y="3624471"/>
            <a:ext cx="1243958" cy="3233529"/>
          </a:xfrm>
          <a:prstGeom prst="flowChartMagneticDisk">
            <a:avLst/>
          </a:prstGeom>
          <a:solidFill>
            <a:srgbClr val="1163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89328-5552-289D-22E0-DDAF19EB8125}"/>
              </a:ext>
            </a:extLst>
          </p:cNvPr>
          <p:cNvSpPr txBox="1"/>
          <p:nvPr/>
        </p:nvSpPr>
        <p:spPr>
          <a:xfrm rot="16200000">
            <a:off x="10556561" y="5484264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Governance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29B9B-70A8-A333-6164-6B82A5A1F286}"/>
              </a:ext>
            </a:extLst>
          </p:cNvPr>
          <p:cNvSpPr txBox="1"/>
          <p:nvPr/>
        </p:nvSpPr>
        <p:spPr>
          <a:xfrm rot="16200000">
            <a:off x="9242779" y="5484264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Compliance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987D83-98F0-2EE0-C611-9FAF0C244DC0}"/>
              </a:ext>
            </a:extLst>
          </p:cNvPr>
          <p:cNvSpPr txBox="1"/>
          <p:nvPr/>
        </p:nvSpPr>
        <p:spPr>
          <a:xfrm rot="16200000">
            <a:off x="8176660" y="5736737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Security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E29221-207D-AB99-A563-FD39651AD761}"/>
              </a:ext>
            </a:extLst>
          </p:cNvPr>
          <p:cNvSpPr txBox="1"/>
          <p:nvPr/>
        </p:nvSpPr>
        <p:spPr>
          <a:xfrm rot="16200000">
            <a:off x="6685376" y="561976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12CFB-54F7-79BB-083F-CDBB717E8EEA}"/>
              </a:ext>
            </a:extLst>
          </p:cNvPr>
          <p:cNvSpPr txBox="1"/>
          <p:nvPr/>
        </p:nvSpPr>
        <p:spPr>
          <a:xfrm rot="16200000">
            <a:off x="5731685" y="590190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CI/CD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40EF18-4515-FB94-C99C-8EFDA92066D6}"/>
              </a:ext>
            </a:extLst>
          </p:cNvPr>
          <p:cNvSpPr txBox="1"/>
          <p:nvPr/>
        </p:nvSpPr>
        <p:spPr>
          <a:xfrm rot="16200000">
            <a:off x="3923998" y="5507886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Development</a:t>
            </a:r>
          </a:p>
        </p:txBody>
      </p:sp>
      <p:sp>
        <p:nvSpPr>
          <p:cNvPr id="24" name="Magnetic Disk 23">
            <a:extLst>
              <a:ext uri="{FF2B5EF4-FFF2-40B4-BE49-F238E27FC236}">
                <a16:creationId xmlns:a16="http://schemas.microsoft.com/office/drawing/2014/main" id="{08A8C061-2ACA-957A-4B4B-95408BEAA77A}"/>
              </a:ext>
            </a:extLst>
          </p:cNvPr>
          <p:cNvSpPr/>
          <p:nvPr/>
        </p:nvSpPr>
        <p:spPr>
          <a:xfrm>
            <a:off x="2996737" y="3624471"/>
            <a:ext cx="1243958" cy="3233529"/>
          </a:xfrm>
          <a:prstGeom prst="flowChartMagneticDisk">
            <a:avLst/>
          </a:prstGeom>
          <a:solidFill>
            <a:srgbClr val="CE532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A0861-4CA3-ED3A-A24F-511B3DC5EFD9}"/>
              </a:ext>
            </a:extLst>
          </p:cNvPr>
          <p:cNvSpPr txBox="1"/>
          <p:nvPr/>
        </p:nvSpPr>
        <p:spPr>
          <a:xfrm rot="16200000">
            <a:off x="2617483" y="5515042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 SemiBold" pitchFamily="2" charset="77"/>
              </a:rPr>
              <a:t>Communications</a:t>
            </a:r>
          </a:p>
        </p:txBody>
      </p:sp>
      <p:sp>
        <p:nvSpPr>
          <p:cNvPr id="27" name="Magnetic Disk 26">
            <a:extLst>
              <a:ext uri="{FF2B5EF4-FFF2-40B4-BE49-F238E27FC236}">
                <a16:creationId xmlns:a16="http://schemas.microsoft.com/office/drawing/2014/main" id="{A7B30AF3-2018-795B-56A7-6F81F422E4AB}"/>
              </a:ext>
            </a:extLst>
          </p:cNvPr>
          <p:cNvSpPr/>
          <p:nvPr/>
        </p:nvSpPr>
        <p:spPr>
          <a:xfrm>
            <a:off x="1709884" y="3624471"/>
            <a:ext cx="1243958" cy="3233529"/>
          </a:xfrm>
          <a:prstGeom prst="flowChartMagneticDisk">
            <a:avLst/>
          </a:prstGeom>
          <a:solidFill>
            <a:srgbClr val="6981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6ED1D1-3022-8555-A814-9C9FC0EF5578}"/>
              </a:ext>
            </a:extLst>
          </p:cNvPr>
          <p:cNvSpPr txBox="1"/>
          <p:nvPr/>
        </p:nvSpPr>
        <p:spPr>
          <a:xfrm rot="16200000">
            <a:off x="1437176" y="5495891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Onboarding</a:t>
            </a:r>
          </a:p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&amp; Training</a:t>
            </a:r>
          </a:p>
        </p:txBody>
      </p:sp>
      <p:sp>
        <p:nvSpPr>
          <p:cNvPr id="30" name="Magnetic Disk 29">
            <a:extLst>
              <a:ext uri="{FF2B5EF4-FFF2-40B4-BE49-F238E27FC236}">
                <a16:creationId xmlns:a16="http://schemas.microsoft.com/office/drawing/2014/main" id="{3E4E63EF-A3C4-DEFA-908F-57D2B09924D7}"/>
              </a:ext>
            </a:extLst>
          </p:cNvPr>
          <p:cNvSpPr/>
          <p:nvPr/>
        </p:nvSpPr>
        <p:spPr>
          <a:xfrm>
            <a:off x="417797" y="3620545"/>
            <a:ext cx="1243958" cy="3233529"/>
          </a:xfrm>
          <a:prstGeom prst="flowChartMagneticDisk">
            <a:avLst/>
          </a:prstGeom>
          <a:solidFill>
            <a:srgbClr val="FABE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E8533B-56B1-052C-0C66-32A990714F2F}"/>
              </a:ext>
            </a:extLst>
          </p:cNvPr>
          <p:cNvSpPr txBox="1"/>
          <p:nvPr/>
        </p:nvSpPr>
        <p:spPr>
          <a:xfrm rot="16200000">
            <a:off x="570738" y="5897037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SemiBold" pitchFamily="2" charset="77"/>
              </a:rPr>
              <a:t>Sales 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3452447-1A33-F529-831E-50A729AA648A}"/>
              </a:ext>
            </a:extLst>
          </p:cNvPr>
          <p:cNvSpPr/>
          <p:nvPr/>
        </p:nvSpPr>
        <p:spPr>
          <a:xfrm rot="16200000">
            <a:off x="5959050" y="2195703"/>
            <a:ext cx="484119" cy="2625747"/>
          </a:xfrm>
          <a:prstGeom prst="rightBrace">
            <a:avLst>
              <a:gd name="adj1" fmla="val 8333"/>
              <a:gd name="adj2" fmla="val 5194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9707B6-0109-6B7A-4509-DA833AC82C7E}"/>
              </a:ext>
            </a:extLst>
          </p:cNvPr>
          <p:cNvSpPr txBox="1"/>
          <p:nvPr/>
        </p:nvSpPr>
        <p:spPr>
          <a:xfrm>
            <a:off x="4450562" y="2926615"/>
            <a:ext cx="3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SDLC Frameworks live here</a:t>
            </a:r>
          </a:p>
        </p:txBody>
      </p:sp>
    </p:spTree>
    <p:extLst>
      <p:ext uri="{BB962C8B-B14F-4D97-AF65-F5344CB8AC3E}">
        <p14:creationId xmlns:p14="http://schemas.microsoft.com/office/powerpoint/2010/main" val="2251995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egaphone with a check mark and x marks&#10;&#10;AI-generated content may be incorrect.">
            <a:extLst>
              <a:ext uri="{FF2B5EF4-FFF2-40B4-BE49-F238E27FC236}">
                <a16:creationId xmlns:a16="http://schemas.microsoft.com/office/drawing/2014/main" id="{04566AE1-E8B2-AC97-E23D-B143CF566B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44"/>
            <a:ext cx="6871855" cy="68718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2209593-F63A-9F95-9CBD-DAB68A51CAC4}"/>
              </a:ext>
            </a:extLst>
          </p:cNvPr>
          <p:cNvSpPr txBox="1"/>
          <p:nvPr/>
        </p:nvSpPr>
        <p:spPr>
          <a:xfrm>
            <a:off x="6553200" y="83144"/>
            <a:ext cx="5638800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Montserrat SemiBold" pitchFamily="2" charset="77"/>
              </a:rPr>
              <a:t>Agile frameworks like Scrum and </a:t>
            </a:r>
            <a:r>
              <a:rPr lang="en-US" sz="2400" b="1" dirty="0" err="1">
                <a:latin typeface="Montserrat SemiBold" pitchFamily="2" charset="77"/>
              </a:rPr>
              <a:t>SAFe</a:t>
            </a:r>
            <a:r>
              <a:rPr lang="en-US" sz="2400" b="1" dirty="0">
                <a:latin typeface="Montserrat SemiBold" pitchFamily="2" charset="77"/>
              </a:rPr>
              <a:t> already fail to manage the complete software development lifecycle properly.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Montserrat SemiBold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ontserrat SemiBold" pitchFamily="2" charset="77"/>
              </a:rPr>
              <a:t>AI lowers the floor, enabling fantastic demos, but it raises the ceiling for production-grade software.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Montserrat SemiBold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ontserrat SemiBold" pitchFamily="2" charset="77"/>
              </a:rPr>
              <a:t>Your agile practices break with AI. </a:t>
            </a:r>
          </a:p>
        </p:txBody>
      </p:sp>
    </p:spTree>
    <p:extLst>
      <p:ext uri="{BB962C8B-B14F-4D97-AF65-F5344CB8AC3E}">
        <p14:creationId xmlns:p14="http://schemas.microsoft.com/office/powerpoint/2010/main" val="384456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03E30C-8E5C-4E61-B262-E9F9762E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665D93-459C-C151-D121-86A966E52865}"/>
              </a:ext>
            </a:extLst>
          </p:cNvPr>
          <p:cNvSpPr txBox="1"/>
          <p:nvPr/>
        </p:nvSpPr>
        <p:spPr>
          <a:xfrm>
            <a:off x="970547" y="1859340"/>
            <a:ext cx="10250905" cy="224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 Medium" pitchFamily="2" charset="77"/>
              </a:rPr>
              <a:t>Business Intent</a:t>
            </a:r>
            <a:r>
              <a:rPr lang="en-US" sz="2400" b="1" dirty="0">
                <a:latin typeface="Montserrat Medium" pitchFamily="2" charset="77"/>
              </a:rPr>
              <a:t> defines outcome that matter.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Medium" pitchFamily="2" charset="77"/>
              </a:rPr>
              <a:t>Aligned Strategy </a:t>
            </a:r>
            <a:r>
              <a:rPr lang="en-US" sz="2400" b="1" dirty="0">
                <a:latin typeface="Montserrat Medium" pitchFamily="2" charset="77"/>
              </a:rPr>
              <a:t>defines behavior that aligns to value.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Medium" pitchFamily="2" charset="77"/>
              </a:rPr>
              <a:t>Engineering </a:t>
            </a:r>
            <a:r>
              <a:rPr lang="en-US" sz="2400" b="1" dirty="0">
                <a:latin typeface="Montserrat Medium" pitchFamily="2" charset="77"/>
              </a:rPr>
              <a:t>architects, test and measures infrastructure and code.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Medium" pitchFamily="2" charset="77"/>
              </a:rPr>
              <a:t>Design </a:t>
            </a:r>
            <a:r>
              <a:rPr lang="en-US" sz="2400" b="1" dirty="0">
                <a:latin typeface="Montserrat Medium" pitchFamily="2" charset="77"/>
              </a:rPr>
              <a:t>defines outcomes and measurements to prove our intent.</a:t>
            </a:r>
          </a:p>
        </p:txBody>
      </p:sp>
      <p:pic>
        <p:nvPicPr>
          <p:cNvPr id="4" name="Picture 3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F9E3A9B-D8F5-0E79-46D2-42DA1D496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90" y="4157171"/>
            <a:ext cx="5552053" cy="37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9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16F84-9F87-731C-A36F-F53C29B3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E129F2-9FAC-37E3-FD4A-56C1F92A9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01095"/>
              </p:ext>
            </p:extLst>
          </p:nvPr>
        </p:nvGraphicFramePr>
        <p:xfrm>
          <a:off x="374072" y="498764"/>
          <a:ext cx="11471564" cy="5985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19746">
                  <a:extLst>
                    <a:ext uri="{9D8B030D-6E8A-4147-A177-3AD203B41FA5}">
                      <a16:colId xmlns:a16="http://schemas.microsoft.com/office/drawing/2014/main" val="2171686297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1102011399"/>
                    </a:ext>
                  </a:extLst>
                </a:gridCol>
                <a:gridCol w="3532909">
                  <a:extLst>
                    <a:ext uri="{9D8B030D-6E8A-4147-A177-3AD203B41FA5}">
                      <a16:colId xmlns:a16="http://schemas.microsoft.com/office/drawing/2014/main" val="1880788585"/>
                    </a:ext>
                  </a:extLst>
                </a:gridCol>
                <a:gridCol w="2951018">
                  <a:extLst>
                    <a:ext uri="{9D8B030D-6E8A-4147-A177-3AD203B41FA5}">
                      <a16:colId xmlns:a16="http://schemas.microsoft.com/office/drawing/2014/main" val="700074702"/>
                    </a:ext>
                  </a:extLst>
                </a:gridCol>
              </a:tblGrid>
              <a:tr h="7101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Area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Traditional Agile/</a:t>
                      </a:r>
                      <a:r>
                        <a:rPr lang="en-US" b="1" i="0" dirty="0" err="1">
                          <a:latin typeface="Montserrat SemiBold" pitchFamily="2" charset="77"/>
                        </a:rPr>
                        <a:t>SAFe</a:t>
                      </a:r>
                      <a:endParaRPr lang="en-US" b="1" i="0" dirty="0">
                        <a:latin typeface="Montserrat SemiBold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BIASED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What You Unlock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464061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Focus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Behaviors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Products that act with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978215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Requirements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User Stories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Intent + Behavior Specs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Teams know WHY before 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030938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Testing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QA at 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Continuous Evaluation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AI drift caught before customers see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603377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Afterthought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Engineering asset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Predictable AI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449685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Governance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Last-mile approval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By design, in the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Safer, faster releases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372978"/>
                  </a:ext>
                </a:extLst>
              </a:tr>
              <a:tr h="7101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Adoption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Training deck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Engineered change leadership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People actually use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25333"/>
                  </a:ext>
                </a:extLst>
              </a:tr>
              <a:tr h="1014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Leadership style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Servant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Directed, outcome-owned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i="0" dirty="0">
                          <a:latin typeface="Montserrat SemiBold" pitchFamily="2" charset="77"/>
                        </a:rPr>
                        <a:t>Someone accountable for trust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5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80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506B9-60EF-9B16-716B-DC685EF2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7C7A41-5B4F-2A00-6790-5E94F44CE17C}"/>
              </a:ext>
            </a:extLst>
          </p:cNvPr>
          <p:cNvSpPr txBox="1"/>
          <p:nvPr/>
        </p:nvSpPr>
        <p:spPr>
          <a:xfrm>
            <a:off x="789709" y="1365612"/>
            <a:ext cx="107438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Servant Leaders aren’t accountable for delivering value. 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Your customer has become the backlog, not the human.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Small iterations can’t promise a timeline, making delivery uncertain.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Metrics like velocity and story points don’t scale and provide no value.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Deadlines are missed because security, governance, and operations are treated as afterthoughts.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Testing only during development will guarantee your AI projects fail due to drift.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Not properly managing data is causing delays in development, surprises in production, and AI projects to fail quickly. 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b="1" dirty="0">
                <a:latin typeface="Montserrat" pitchFamily="2" charset="77"/>
              </a:rPr>
              <a:t>BIASED exposes issues immediately, enabling leadership to act before problems occur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CEA19-43B9-778B-67F8-0BF1A6682967}"/>
              </a:ext>
            </a:extLst>
          </p:cNvPr>
          <p:cNvSpPr txBox="1"/>
          <p:nvPr/>
        </p:nvSpPr>
        <p:spPr>
          <a:xfrm>
            <a:off x="1267326" y="657726"/>
            <a:ext cx="9657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Where legacy agile practices fail</a:t>
            </a:r>
          </a:p>
        </p:txBody>
      </p:sp>
    </p:spTree>
    <p:extLst>
      <p:ext uri="{BB962C8B-B14F-4D97-AF65-F5344CB8AC3E}">
        <p14:creationId xmlns:p14="http://schemas.microsoft.com/office/powerpoint/2010/main" val="2343449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DD9FCD-EF64-C59A-0689-322BC4DCDEFC}"/>
              </a:ext>
            </a:extLst>
          </p:cNvPr>
          <p:cNvSpPr txBox="1"/>
          <p:nvPr/>
        </p:nvSpPr>
        <p:spPr>
          <a:xfrm>
            <a:off x="1267326" y="657726"/>
            <a:ext cx="9625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Montserrat SemiBold" pitchFamily="2" charset="77"/>
              </a:rPr>
              <a:t>BIASED</a:t>
            </a:r>
          </a:p>
          <a:p>
            <a:pPr algn="ctr"/>
            <a:r>
              <a:rPr lang="en-US" sz="4000" b="1" dirty="0">
                <a:latin typeface="Montserrat SemiBold" pitchFamily="2" charset="77"/>
              </a:rPr>
              <a:t>Team Responsibilities</a:t>
            </a:r>
          </a:p>
        </p:txBody>
      </p:sp>
      <p:pic>
        <p:nvPicPr>
          <p:cNvPr id="7" name="Graphic 6" descr="Male profile with solid fill">
            <a:extLst>
              <a:ext uri="{FF2B5EF4-FFF2-40B4-BE49-F238E27FC236}">
                <a16:creationId xmlns:a16="http://schemas.microsoft.com/office/drawing/2014/main" id="{D427B6C0-9CF6-5495-B825-534EC68E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052" y="1981165"/>
            <a:ext cx="1082842" cy="1082842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86CF771D-9FD7-385F-0933-FC2535CFF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103" y="3064007"/>
            <a:ext cx="1030740" cy="1030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04E1D1-4975-EF73-4E77-4BA45938011F}"/>
              </a:ext>
            </a:extLst>
          </p:cNvPr>
          <p:cNvSpPr txBox="1"/>
          <p:nvPr/>
        </p:nvSpPr>
        <p:spPr>
          <a:xfrm>
            <a:off x="2503613" y="2053319"/>
            <a:ext cx="8281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 SemiBold" pitchFamily="2" charset="77"/>
              </a:rPr>
              <a:t>Team Leader </a:t>
            </a:r>
          </a:p>
          <a:p>
            <a:r>
              <a:rPr lang="en-US" b="1" dirty="0">
                <a:latin typeface="Montserrat SemiBold" pitchFamily="2" charset="77"/>
              </a:rPr>
              <a:t>Project Management, Change Management, Training, and Adoption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DB5AE-0820-51D9-C72B-E6370FC3A815}"/>
              </a:ext>
            </a:extLst>
          </p:cNvPr>
          <p:cNvSpPr txBox="1"/>
          <p:nvPr/>
        </p:nvSpPr>
        <p:spPr>
          <a:xfrm>
            <a:off x="2503613" y="3304604"/>
            <a:ext cx="854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 SemiBold" pitchFamily="2" charset="77"/>
              </a:rPr>
              <a:t>Engineers</a:t>
            </a:r>
          </a:p>
          <a:p>
            <a:r>
              <a:rPr lang="en-US" b="1" dirty="0">
                <a:latin typeface="Montserrat SemiBold" pitchFamily="2" charset="77"/>
              </a:rPr>
              <a:t>Developers, Data Engineers, Platform Engineers, Evaluation Engineers</a:t>
            </a:r>
          </a:p>
        </p:txBody>
      </p:sp>
      <p:pic>
        <p:nvPicPr>
          <p:cNvPr id="12" name="Graphic 11" descr="Male profile with solid fill">
            <a:extLst>
              <a:ext uri="{FF2B5EF4-FFF2-40B4-BE49-F238E27FC236}">
                <a16:creationId xmlns:a16="http://schemas.microsoft.com/office/drawing/2014/main" id="{76ABF4E2-896C-5C72-FAAF-28CF37F17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2873" y="3344707"/>
            <a:ext cx="1082842" cy="1082842"/>
          </a:xfrm>
          <a:prstGeom prst="rect">
            <a:avLst/>
          </a:prstGeom>
        </p:spPr>
      </p:pic>
      <p:pic>
        <p:nvPicPr>
          <p:cNvPr id="13" name="Graphic 12" descr="Male profile with solid fill">
            <a:extLst>
              <a:ext uri="{FF2B5EF4-FFF2-40B4-BE49-F238E27FC236}">
                <a16:creationId xmlns:a16="http://schemas.microsoft.com/office/drawing/2014/main" id="{EB7605F1-9DF2-AC05-83B6-177E1D68B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78" y="3239797"/>
            <a:ext cx="1082842" cy="10828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B6441-026C-7B2D-3870-DE4B30716E0D}"/>
              </a:ext>
            </a:extLst>
          </p:cNvPr>
          <p:cNvSpPr txBox="1"/>
          <p:nvPr/>
        </p:nvSpPr>
        <p:spPr>
          <a:xfrm>
            <a:off x="2555715" y="4785088"/>
            <a:ext cx="847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 SemiBold" pitchFamily="2" charset="77"/>
              </a:rPr>
              <a:t>Technical Domain Experts</a:t>
            </a:r>
          </a:p>
          <a:p>
            <a:r>
              <a:rPr lang="en-US" b="1" dirty="0">
                <a:latin typeface="Montserrat SemiBold" pitchFamily="2" charset="77"/>
              </a:rPr>
              <a:t>Intent, Domain Experts, Governance &amp; Policy, Subject Matter Experts, </a:t>
            </a:r>
          </a:p>
          <a:p>
            <a:r>
              <a:rPr lang="en-US" b="1" dirty="0">
                <a:latin typeface="Montserrat SemiBold" pitchFamily="2" charset="77"/>
              </a:rPr>
              <a:t>Prompt Engineers</a:t>
            </a:r>
          </a:p>
        </p:txBody>
      </p:sp>
      <p:pic>
        <p:nvPicPr>
          <p:cNvPr id="16" name="Graphic 15" descr="Male profile with solid fill">
            <a:extLst>
              <a:ext uri="{FF2B5EF4-FFF2-40B4-BE49-F238E27FC236}">
                <a16:creationId xmlns:a16="http://schemas.microsoft.com/office/drawing/2014/main" id="{69667F32-DD55-9426-BBB3-937779F7B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4975" y="4825191"/>
            <a:ext cx="1082842" cy="1082842"/>
          </a:xfrm>
          <a:prstGeom prst="rect">
            <a:avLst/>
          </a:prstGeom>
        </p:spPr>
      </p:pic>
      <p:pic>
        <p:nvPicPr>
          <p:cNvPr id="18" name="Graphic 17" descr="Female Profile with solid fill">
            <a:extLst>
              <a:ext uri="{FF2B5EF4-FFF2-40B4-BE49-F238E27FC236}">
                <a16:creationId xmlns:a16="http://schemas.microsoft.com/office/drawing/2014/main" id="{81A8552A-8E9D-5DA3-5674-B0B9063F35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487" y="4785088"/>
            <a:ext cx="1030740" cy="1030740"/>
          </a:xfrm>
          <a:prstGeom prst="rect">
            <a:avLst/>
          </a:prstGeom>
        </p:spPr>
      </p:pic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CFA787AE-7A38-848A-B3B9-6CBA1C0E3D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052" y="4532459"/>
            <a:ext cx="1082842" cy="10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8064</TotalTime>
  <Words>1579</Words>
  <Application>Microsoft Macintosh PowerPoint</Application>
  <PresentationFormat>Widescreen</PresentationFormat>
  <Paragraphs>262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Montserrat</vt:lpstr>
      <vt:lpstr>Montserrat Medium</vt:lpstr>
      <vt:lpstr>Montserrat SemiBold</vt:lpstr>
      <vt:lpstr>Office Theme</vt:lpstr>
      <vt:lpstr>PowerPoint Presentation</vt:lpstr>
      <vt:lpstr>Legacy agile techniques and frameworks are no longer sufficient </vt:lpstr>
      <vt:lpstr>Today’s frameworks allow you to execute well and still fail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Dustin Gaspard</dc:creator>
  <cp:lastModifiedBy>Dustin Gaspard</cp:lastModifiedBy>
  <cp:revision>16</cp:revision>
  <dcterms:created xsi:type="dcterms:W3CDTF">2025-11-20T01:33:28Z</dcterms:created>
  <dcterms:modified xsi:type="dcterms:W3CDTF">2025-11-25T16:29:27Z</dcterms:modified>
</cp:coreProperties>
</file>